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30.xml" ContentType="application/vnd.openxmlformats-officedocument.presentationml.slide+xml"/>
  <Override PartName="/ppt/slides/slide1.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22" r:id="rId3"/>
    <p:sldId id="291" r:id="rId4"/>
    <p:sldId id="326" r:id="rId5"/>
    <p:sldId id="292" r:id="rId6"/>
    <p:sldId id="287" r:id="rId7"/>
    <p:sldId id="257" r:id="rId8"/>
    <p:sldId id="259" r:id="rId9"/>
    <p:sldId id="295" r:id="rId10"/>
    <p:sldId id="264" r:id="rId11"/>
    <p:sldId id="307" r:id="rId12"/>
    <p:sldId id="308" r:id="rId13"/>
    <p:sldId id="266" r:id="rId14"/>
    <p:sldId id="296" r:id="rId15"/>
    <p:sldId id="297" r:id="rId16"/>
    <p:sldId id="298" r:id="rId17"/>
    <p:sldId id="267" r:id="rId18"/>
    <p:sldId id="309" r:id="rId19"/>
    <p:sldId id="310" r:id="rId20"/>
    <p:sldId id="311" r:id="rId21"/>
    <p:sldId id="312" r:id="rId22"/>
    <p:sldId id="318" r:id="rId23"/>
    <p:sldId id="319" r:id="rId24"/>
    <p:sldId id="313" r:id="rId25"/>
    <p:sldId id="314" r:id="rId26"/>
    <p:sldId id="327" r:id="rId27"/>
    <p:sldId id="320" r:id="rId28"/>
    <p:sldId id="270" r:id="rId29"/>
    <p:sldId id="277" r:id="rId30"/>
    <p:sldId id="275" r:id="rId31"/>
    <p:sldId id="276" r:id="rId32"/>
    <p:sldId id="321" r:id="rId33"/>
    <p:sldId id="281" r:id="rId34"/>
    <p:sldId id="293" r:id="rId35"/>
    <p:sldId id="325" r:id="rId36"/>
    <p:sldId id="323" r:id="rId37"/>
    <p:sldId id="32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82" autoAdjust="0"/>
    <p:restoredTop sz="94660"/>
  </p:normalViewPr>
  <p:slideViewPr>
    <p:cSldViewPr>
      <p:cViewPr varScale="1">
        <p:scale>
          <a:sx n="88" d="100"/>
          <a:sy n="88" d="100"/>
        </p:scale>
        <p:origin x="14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58281AE1-B2DD-49A6-80CB-18F73432B4AD}" type="datetimeFigureOut">
              <a:rPr lang="fa-IR" smtClean="0"/>
              <a:t>11/10/1441</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16BD835-9601-4412-82F4-EB7C0DCE006B}" type="slidenum">
              <a:rPr lang="fa-IR" smtClean="0"/>
              <a:t>‹#›</a:t>
            </a:fld>
            <a:endParaRPr lang="fa-IR"/>
          </a:p>
        </p:txBody>
      </p:sp>
    </p:spTree>
    <p:extLst>
      <p:ext uri="{BB962C8B-B14F-4D97-AF65-F5344CB8AC3E}">
        <p14:creationId xmlns:p14="http://schemas.microsoft.com/office/powerpoint/2010/main" val="105974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824117-0895-4AE9-8CC2-FD435CE49A95}" type="slidenum">
              <a:rPr lang="en-US" smtClean="0"/>
              <a:t>2</a:t>
            </a:fld>
            <a:endParaRPr lang="en-US"/>
          </a:p>
        </p:txBody>
      </p:sp>
    </p:spTree>
    <p:extLst>
      <p:ext uri="{BB962C8B-B14F-4D97-AF65-F5344CB8AC3E}">
        <p14:creationId xmlns:p14="http://schemas.microsoft.com/office/powerpoint/2010/main" val="3487122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16BD835-9601-4412-82F4-EB7C0DCE006B}" type="slidenum">
              <a:rPr lang="fa-IR" smtClean="0"/>
              <a:t>8</a:t>
            </a:fld>
            <a:endParaRPr lang="fa-IR"/>
          </a:p>
        </p:txBody>
      </p:sp>
    </p:spTree>
    <p:extLst>
      <p:ext uri="{BB962C8B-B14F-4D97-AF65-F5344CB8AC3E}">
        <p14:creationId xmlns:p14="http://schemas.microsoft.com/office/powerpoint/2010/main" val="210071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16BD835-9601-4412-82F4-EB7C0DCE006B}" type="slidenum">
              <a:rPr lang="fa-IR" smtClean="0"/>
              <a:t>35</a:t>
            </a:fld>
            <a:endParaRPr lang="fa-IR"/>
          </a:p>
        </p:txBody>
      </p:sp>
    </p:spTree>
    <p:extLst>
      <p:ext uri="{BB962C8B-B14F-4D97-AF65-F5344CB8AC3E}">
        <p14:creationId xmlns:p14="http://schemas.microsoft.com/office/powerpoint/2010/main" val="408316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fa-IR" sz="4000" dirty="0" smtClean="0">
                <a:cs typeface="B Yagut" pitchFamily="2" charset="-78"/>
              </a:rPr>
              <a:t> </a:t>
            </a:r>
            <a:r>
              <a:rPr lang="fa-IR" sz="4000" dirty="0">
                <a:cs typeface="B Yagut" pitchFamily="2" charset="-78"/>
              </a:rPr>
              <a:t>آشنائی با بیماریهای کلیوی </a:t>
            </a:r>
            <a:r>
              <a:rPr lang="fa-IR" altLang="en-US" sz="4000" dirty="0">
                <a:cs typeface="B Yagut" pitchFamily="2" charset="-78"/>
              </a:rPr>
              <a:t/>
            </a:r>
            <a:br>
              <a:rPr lang="fa-IR" altLang="en-US" sz="4000" dirty="0">
                <a:cs typeface="B Yagut" pitchFamily="2" charset="-78"/>
              </a:rPr>
            </a:br>
            <a:r>
              <a:rPr lang="fa-IR" sz="4000" dirty="0" smtClean="0">
                <a:cs typeface="B Yagut" panose="00000400000000000000" pitchFamily="2" charset="-78"/>
              </a:rPr>
              <a:t/>
            </a:r>
            <a:br>
              <a:rPr lang="fa-IR" sz="4000" dirty="0" smtClean="0">
                <a:cs typeface="B Yagut" panose="00000400000000000000" pitchFamily="2" charset="-78"/>
              </a:rPr>
            </a:br>
            <a:r>
              <a:rPr lang="fa-IR" sz="3600" dirty="0" smtClean="0">
                <a:cs typeface="B Yagut" panose="00000400000000000000" pitchFamily="2" charset="-78"/>
              </a:rPr>
              <a:t>بیماریهای </a:t>
            </a:r>
            <a:r>
              <a:rPr lang="fa-IR" sz="3600" dirty="0">
                <a:cs typeface="B Yagut" pitchFamily="2" charset="-78"/>
              </a:rPr>
              <a:t>غیر </a:t>
            </a:r>
            <a:r>
              <a:rPr lang="fa-IR" sz="3600" dirty="0" smtClean="0">
                <a:cs typeface="B Yagut" pitchFamily="2" charset="-78"/>
              </a:rPr>
              <a:t>واگیر</a:t>
            </a:r>
            <a:endParaRPr lang="fa-IR" sz="3600" dirty="0">
              <a:cs typeface="B Yagut"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71019"/>
            <a:ext cx="2274426"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4609751"/>
      </p:ext>
    </p:extLst>
  </p:cSld>
  <p:clrMapOvr>
    <a:masterClrMapping/>
  </p:clrMapOvr>
  <mc:AlternateContent xmlns:mc="http://schemas.openxmlformats.org/markup-compatibility/2006" xmlns:p14="http://schemas.microsoft.com/office/powerpoint/2010/main">
    <mc:Choice Requires="p14">
      <p:transition spd="slow" p14:dur="2000" advTm="6678"/>
    </mc:Choice>
    <mc:Fallback xmlns="">
      <p:transition spd="slow" advTm="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62600"/>
          </a:xfrm>
        </p:spPr>
        <p:txBody>
          <a:bodyPr>
            <a:normAutofit/>
          </a:bodyPr>
          <a:lstStyle/>
          <a:p>
            <a:pPr algn="r" rtl="1">
              <a:buFont typeface="Wingdings" panose="05000000000000000000" pitchFamily="2" charset="2"/>
              <a:buChar char="v"/>
            </a:pPr>
            <a:r>
              <a:rPr lang="ar-SA" b="1" dirty="0">
                <a:cs typeface="B Yagut" panose="00000400000000000000" pitchFamily="2" charset="-78"/>
              </a:rPr>
              <a:t>سنگهاي كليه</a:t>
            </a:r>
            <a:r>
              <a:rPr lang="en-US" dirty="0">
                <a:cs typeface="B Yagut" panose="00000400000000000000" pitchFamily="2" charset="-78"/>
              </a:rPr>
              <a:t>:</a:t>
            </a:r>
            <a:r>
              <a:rPr lang="ar-SA" dirty="0">
                <a:cs typeface="B Yagut" panose="00000400000000000000" pitchFamily="2" charset="-78"/>
              </a:rPr>
              <a:t> </a:t>
            </a:r>
            <a:r>
              <a:rPr lang="ar-SA" sz="2800" dirty="0">
                <a:cs typeface="B Yagut" panose="00000400000000000000" pitchFamily="2" charset="-78"/>
              </a:rPr>
              <a:t>از تشكيل نمك و مواد معدني مانند كلسيم در مجراي ادراري ايجاد مي شوند. </a:t>
            </a:r>
            <a:endParaRPr lang="fa-IR" sz="2800" dirty="0" smtClean="0">
              <a:cs typeface="B Yagut" panose="00000400000000000000" pitchFamily="2" charset="-78"/>
            </a:endParaRPr>
          </a:p>
          <a:p>
            <a:pPr algn="r" rtl="1"/>
            <a:r>
              <a:rPr lang="ar-SA" sz="2800" dirty="0" smtClean="0">
                <a:cs typeface="B Yagut" panose="00000400000000000000" pitchFamily="2" charset="-78"/>
              </a:rPr>
              <a:t>سنگها </a:t>
            </a:r>
            <a:r>
              <a:rPr lang="ar-SA" sz="2800" dirty="0">
                <a:cs typeface="B Yagut" panose="00000400000000000000" pitchFamily="2" charset="-78"/>
              </a:rPr>
              <a:t>مي توانند پس از عفونت ايجاد گردند</a:t>
            </a:r>
            <a:r>
              <a:rPr lang="ar-SA" sz="2800" dirty="0" smtClean="0">
                <a:cs typeface="B Yagut" panose="00000400000000000000" pitchFamily="2" charset="-78"/>
              </a:rPr>
              <a:t>.</a:t>
            </a:r>
            <a:endParaRPr lang="fa-IR" sz="2800" dirty="0" smtClean="0">
              <a:cs typeface="B Yagut" panose="00000400000000000000" pitchFamily="2" charset="-78"/>
            </a:endParaRPr>
          </a:p>
          <a:p>
            <a:pPr algn="r" rtl="1"/>
            <a:r>
              <a:rPr lang="ar-SA" sz="2800" dirty="0" smtClean="0">
                <a:cs typeface="B Yagut" panose="00000400000000000000" pitchFamily="2" charset="-78"/>
              </a:rPr>
              <a:t> </a:t>
            </a:r>
            <a:r>
              <a:rPr lang="ar-SA" sz="2800" dirty="0">
                <a:cs typeface="B Yagut" panose="00000400000000000000" pitchFamily="2" charset="-78"/>
              </a:rPr>
              <a:t>اگر سنگهاي كليه به اندازه‌اي بزرگ باشند كه كليه ها را مسدود </a:t>
            </a:r>
            <a:r>
              <a:rPr lang="ar-SA" sz="2800" dirty="0" smtClean="0">
                <a:cs typeface="B Yagut" panose="00000400000000000000" pitchFamily="2" charset="-78"/>
              </a:rPr>
              <a:t>كن</a:t>
            </a:r>
            <a:r>
              <a:rPr lang="fa-IR" sz="2800" dirty="0" smtClean="0">
                <a:cs typeface="B Yagut" panose="00000400000000000000" pitchFamily="2" charset="-78"/>
              </a:rPr>
              <a:t>ن</a:t>
            </a:r>
            <a:r>
              <a:rPr lang="ar-SA" sz="2800" dirty="0" smtClean="0">
                <a:cs typeface="B Yagut" panose="00000400000000000000" pitchFamily="2" charset="-78"/>
              </a:rPr>
              <a:t>د </a:t>
            </a:r>
            <a:r>
              <a:rPr lang="ar-SA" sz="2800" dirty="0">
                <a:cs typeface="B Yagut" panose="00000400000000000000" pitchFamily="2" charset="-78"/>
              </a:rPr>
              <a:t>مي </a:t>
            </a:r>
            <a:r>
              <a:rPr lang="ar-SA" sz="2800" dirty="0" smtClean="0">
                <a:cs typeface="B Yagut" panose="00000400000000000000" pitchFamily="2" charset="-78"/>
              </a:rPr>
              <a:t>توان</a:t>
            </a:r>
            <a:r>
              <a:rPr lang="fa-IR" sz="2800" dirty="0" smtClean="0">
                <a:cs typeface="B Yagut" panose="00000400000000000000" pitchFamily="2" charset="-78"/>
              </a:rPr>
              <a:t>ن</a:t>
            </a:r>
            <a:r>
              <a:rPr lang="ar-SA" sz="2800" dirty="0" smtClean="0">
                <a:cs typeface="B Yagut" panose="00000400000000000000" pitchFamily="2" charset="-78"/>
              </a:rPr>
              <a:t>د </a:t>
            </a:r>
            <a:r>
              <a:rPr lang="ar-SA" sz="2800" dirty="0">
                <a:cs typeface="B Yagut" panose="00000400000000000000" pitchFamily="2" charset="-78"/>
              </a:rPr>
              <a:t>باعث درد شكمي شديدي </a:t>
            </a:r>
            <a:r>
              <a:rPr lang="ar-SA" sz="2800" dirty="0" smtClean="0">
                <a:cs typeface="B Yagut" panose="00000400000000000000" pitchFamily="2" charset="-78"/>
              </a:rPr>
              <a:t>شو</a:t>
            </a:r>
            <a:r>
              <a:rPr lang="fa-IR" sz="2800" dirty="0" smtClean="0">
                <a:cs typeface="B Yagut" panose="00000400000000000000" pitchFamily="2" charset="-78"/>
              </a:rPr>
              <a:t>ن</a:t>
            </a:r>
            <a:r>
              <a:rPr lang="ar-SA" sz="2800" dirty="0" smtClean="0">
                <a:cs typeface="B Yagut" panose="00000400000000000000" pitchFamily="2" charset="-78"/>
              </a:rPr>
              <a:t>د</a:t>
            </a:r>
            <a:r>
              <a:rPr lang="ar-SA" sz="2800" dirty="0">
                <a:cs typeface="B Yagut" panose="00000400000000000000" pitchFamily="2" charset="-78"/>
              </a:rPr>
              <a:t>. </a:t>
            </a:r>
            <a:endParaRPr lang="fa-IR" sz="2800" dirty="0" smtClean="0">
              <a:cs typeface="B Yagut" panose="00000400000000000000" pitchFamily="2" charset="-78"/>
            </a:endParaRPr>
          </a:p>
          <a:p>
            <a:pPr algn="r" rtl="1"/>
            <a:r>
              <a:rPr lang="ar-SA" sz="2800" dirty="0" smtClean="0">
                <a:cs typeface="B Yagut" panose="00000400000000000000" pitchFamily="2" charset="-78"/>
              </a:rPr>
              <a:t>معمولاً </a:t>
            </a:r>
            <a:r>
              <a:rPr lang="ar-SA" sz="2800" dirty="0">
                <a:cs typeface="B Yagut" panose="00000400000000000000" pitchFamily="2" charset="-78"/>
              </a:rPr>
              <a:t>سنگها از طريق مجراي ادراري خودبخود دفع </a:t>
            </a:r>
            <a:r>
              <a:rPr lang="fa-IR" sz="2800" dirty="0" smtClean="0">
                <a:cs typeface="B Yagut" panose="00000400000000000000" pitchFamily="2" charset="-78"/>
              </a:rPr>
              <a:t> </a:t>
            </a:r>
            <a:r>
              <a:rPr lang="ar-SA" sz="2800" dirty="0" smtClean="0">
                <a:cs typeface="B Yagut" panose="00000400000000000000" pitchFamily="2" charset="-78"/>
              </a:rPr>
              <a:t>مي </a:t>
            </a:r>
            <a:r>
              <a:rPr lang="ar-SA" sz="2800" dirty="0">
                <a:cs typeface="B Yagut" panose="00000400000000000000" pitchFamily="2" charset="-78"/>
              </a:rPr>
              <a:t>شوند. در بعضي موارد ، لازم است با عمل جراحي برداشته شوند. </a:t>
            </a:r>
            <a:endParaRPr lang="fa-IR" sz="28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3173648"/>
      </p:ext>
    </p:extLst>
  </p:cSld>
  <p:clrMapOvr>
    <a:masterClrMapping/>
  </p:clrMapOvr>
  <mc:AlternateContent xmlns:mc="http://schemas.openxmlformats.org/markup-compatibility/2006" xmlns:p14="http://schemas.microsoft.com/office/powerpoint/2010/main">
    <mc:Choice Requires="p14">
      <p:transition spd="slow" p14:dur="2000" advTm="91463"/>
    </mc:Choice>
    <mc:Fallback xmlns="">
      <p:transition spd="slow" advTm="91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534400" cy="5486400"/>
          </a:xfrm>
        </p:spPr>
        <p:txBody>
          <a:bodyPr>
            <a:normAutofit/>
          </a:bodyPr>
          <a:lstStyle/>
          <a:p>
            <a:pPr algn="r" rtl="1">
              <a:buFont typeface="Wingdings" panose="05000000000000000000" pitchFamily="2" charset="2"/>
              <a:buChar char="v"/>
            </a:pPr>
            <a:r>
              <a:rPr lang="en-US" dirty="0" smtClean="0">
                <a:cs typeface="B Yagut" panose="00000400000000000000" pitchFamily="2" charset="-78"/>
              </a:rPr>
              <a:t>  </a:t>
            </a:r>
            <a:r>
              <a:rPr lang="ar-SA" b="1" dirty="0" smtClean="0">
                <a:cs typeface="B Yagut" panose="00000400000000000000" pitchFamily="2" charset="-78"/>
              </a:rPr>
              <a:t>گلومرولونفريت</a:t>
            </a:r>
            <a:r>
              <a:rPr lang="fa-IR" dirty="0" smtClean="0">
                <a:cs typeface="B Yagut" panose="00000400000000000000" pitchFamily="2" charset="-78"/>
              </a:rPr>
              <a:t>: </a:t>
            </a:r>
            <a:r>
              <a:rPr lang="fa-IR" sz="2800" dirty="0" smtClean="0">
                <a:cs typeface="B Yagut" panose="00000400000000000000" pitchFamily="2" charset="-78"/>
              </a:rPr>
              <a:t>التهاب گلومرول ها یا رگه های خونی کوچک در کلیه </a:t>
            </a:r>
          </a:p>
          <a:p>
            <a:pPr marL="0" indent="0" algn="r" rtl="1">
              <a:buNone/>
            </a:pPr>
            <a:r>
              <a:rPr lang="fa-IR" sz="2800" b="1" dirty="0" smtClean="0">
                <a:cs typeface="B Yagut" panose="00000400000000000000" pitchFamily="2" charset="-78"/>
              </a:rPr>
              <a:t>علل</a:t>
            </a:r>
            <a:r>
              <a:rPr lang="fa-IR" sz="2800" dirty="0" smtClean="0">
                <a:cs typeface="B Yagut" panose="00000400000000000000" pitchFamily="2" charset="-78"/>
              </a:rPr>
              <a:t> :        </a:t>
            </a:r>
          </a:p>
          <a:p>
            <a:pPr marL="0" indent="0" algn="r" rtl="1">
              <a:buNone/>
            </a:pPr>
            <a:r>
              <a:rPr lang="fa-IR" sz="2800" dirty="0" smtClean="0">
                <a:cs typeface="B Yagut" panose="00000400000000000000" pitchFamily="2" charset="-78"/>
              </a:rPr>
              <a:t>  اولیه : کلیه</a:t>
            </a:r>
          </a:p>
          <a:p>
            <a:pPr marL="0" indent="0" algn="r" rtl="1">
              <a:buNone/>
            </a:pPr>
            <a:r>
              <a:rPr lang="fa-IR" sz="2800" dirty="0" smtClean="0">
                <a:cs typeface="B Yagut" panose="00000400000000000000" pitchFamily="2" charset="-78"/>
              </a:rPr>
              <a:t>   ثانویه :عفونت ،مواد مخدر ،دیابت </a:t>
            </a:r>
          </a:p>
          <a:p>
            <a:pPr marL="0" indent="0" algn="r" rtl="1">
              <a:buNone/>
            </a:pPr>
            <a:endParaRPr lang="fa-IR" sz="2800" dirty="0" smtClean="0">
              <a:cs typeface="B Yagut" panose="00000400000000000000" pitchFamily="2" charset="-78"/>
            </a:endParaRPr>
          </a:p>
          <a:p>
            <a:pPr marL="0" indent="0" algn="r" rtl="1">
              <a:buNone/>
            </a:pPr>
            <a:r>
              <a:rPr lang="fa-IR" sz="2800" b="1" dirty="0" smtClean="0">
                <a:cs typeface="B Yagut" panose="00000400000000000000" pitchFamily="2" charset="-78"/>
              </a:rPr>
              <a:t>علائم</a:t>
            </a:r>
            <a:r>
              <a:rPr lang="fa-IR" sz="2800" dirty="0" smtClean="0">
                <a:cs typeface="B Yagut" panose="00000400000000000000" pitchFamily="2" charset="-78"/>
              </a:rPr>
              <a:t> : هماچوری ،پرتئینوری ،</a:t>
            </a:r>
          </a:p>
          <a:p>
            <a:pPr marL="0" indent="0" algn="r" rtl="1">
              <a:buNone/>
            </a:pPr>
            <a:r>
              <a:rPr lang="fa-IR" sz="2800" dirty="0" smtClean="0">
                <a:cs typeface="B Yagut" panose="00000400000000000000" pitchFamily="2" charset="-78"/>
              </a:rPr>
              <a:t>هایپرتانسیون ، اورمی ، الیگوری</a:t>
            </a:r>
            <a:r>
              <a:rPr lang="fa-IR" dirty="0" smtClean="0">
                <a:cs typeface="B Yagut" panose="00000400000000000000" pitchFamily="2" charset="-78"/>
              </a:rPr>
              <a:t>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0"/>
            <a:ext cx="3200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54864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3077982"/>
      </p:ext>
    </p:extLst>
  </p:cSld>
  <p:clrMapOvr>
    <a:masterClrMapping/>
  </p:clrMapOvr>
  <mc:AlternateContent xmlns:mc="http://schemas.openxmlformats.org/markup-compatibility/2006" xmlns:p14="http://schemas.microsoft.com/office/powerpoint/2010/main">
    <mc:Choice Requires="p14">
      <p:transition spd="slow" p14:dur="2000" advTm="142598"/>
    </mc:Choice>
    <mc:Fallback xmlns="">
      <p:transition spd="slow" advTm="14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7620000" cy="4525963"/>
          </a:xfrm>
        </p:spPr>
        <p:txBody>
          <a:bodyPr>
            <a:normAutofit/>
          </a:bodyPr>
          <a:lstStyle/>
          <a:p>
            <a:pPr algn="r" rtl="1">
              <a:buFont typeface="Wingdings" panose="05000000000000000000" pitchFamily="2" charset="2"/>
              <a:buChar char="v"/>
            </a:pPr>
            <a:r>
              <a:rPr lang="fa-IR" dirty="0" smtClean="0">
                <a:cs typeface="B Yagut" panose="00000400000000000000" pitchFamily="2" charset="-78"/>
              </a:rPr>
              <a:t> </a:t>
            </a:r>
            <a:r>
              <a:rPr lang="fa-IR" b="1" dirty="0" smtClean="0">
                <a:cs typeface="B Yagut" panose="00000400000000000000" pitchFamily="2" charset="-78"/>
              </a:rPr>
              <a:t>ن</a:t>
            </a:r>
            <a:r>
              <a:rPr lang="ar-SA" b="1" dirty="0" smtClean="0">
                <a:cs typeface="B Yagut" panose="00000400000000000000" pitchFamily="2" charset="-78"/>
              </a:rPr>
              <a:t>فريت</a:t>
            </a:r>
            <a:r>
              <a:rPr lang="ar-SA" sz="2800" b="1" dirty="0">
                <a:cs typeface="B Yagut" panose="00000400000000000000" pitchFamily="2" charset="-78"/>
              </a:rPr>
              <a:t>(</a:t>
            </a:r>
            <a:r>
              <a:rPr lang="ar-SA" sz="2800" dirty="0">
                <a:cs typeface="B Yagut" panose="00000400000000000000" pitchFamily="2" charset="-78"/>
              </a:rPr>
              <a:t> التهاب كليه ): نفروزيس بر اثر عفونت يا بيماري خود ايمني ايجاد مي شود. نفريت بطور كلي بوسيله مقدار بالاي پروتئين و خون در ادرار مشخص مي </a:t>
            </a:r>
            <a:r>
              <a:rPr lang="ar-SA" sz="2800" dirty="0" smtClean="0">
                <a:cs typeface="B Yagut" panose="00000400000000000000" pitchFamily="2" charset="-78"/>
              </a:rPr>
              <a:t>شود.</a:t>
            </a:r>
            <a:endParaRPr lang="fa-IR" sz="2800" dirty="0" smtClean="0">
              <a:cs typeface="B Yagut" panose="00000400000000000000" pitchFamily="2" charset="-78"/>
            </a:endParaRPr>
          </a:p>
          <a:p>
            <a:pPr algn="r" rtl="1"/>
            <a:r>
              <a:rPr lang="ar-SA" sz="2800" dirty="0" smtClean="0">
                <a:cs typeface="B Yagut" panose="00000400000000000000" pitchFamily="2" charset="-78"/>
              </a:rPr>
              <a:t>بعضي </a:t>
            </a:r>
            <a:r>
              <a:rPr lang="ar-SA" sz="2800" dirty="0">
                <a:cs typeface="B Yagut" panose="00000400000000000000" pitchFamily="2" charset="-78"/>
              </a:rPr>
              <a:t>اشكال آن ارثي اند. </a:t>
            </a:r>
            <a:endParaRPr lang="fa-IR" sz="28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1217795"/>
      </p:ext>
    </p:extLst>
  </p:cSld>
  <p:clrMapOvr>
    <a:masterClrMapping/>
  </p:clrMapOvr>
  <mc:AlternateContent xmlns:mc="http://schemas.openxmlformats.org/markup-compatibility/2006" xmlns:p14="http://schemas.microsoft.com/office/powerpoint/2010/main">
    <mc:Choice Requires="p14">
      <p:transition spd="slow" p14:dur="2000" advTm="60404"/>
    </mc:Choice>
    <mc:Fallback xmlns="">
      <p:transition spd="slow" advTm="6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534400" cy="5211763"/>
          </a:xfrm>
        </p:spPr>
        <p:txBody>
          <a:bodyPr>
            <a:noAutofit/>
          </a:bodyPr>
          <a:lstStyle/>
          <a:p>
            <a:pPr algn="r" rtl="1">
              <a:buFont typeface="Wingdings" panose="05000000000000000000" pitchFamily="2" charset="2"/>
              <a:buChar char="v"/>
            </a:pPr>
            <a:r>
              <a:rPr lang="fa-IR" b="1" dirty="0" smtClean="0">
                <a:cs typeface="B Yagut" panose="00000400000000000000" pitchFamily="2" charset="-78"/>
              </a:rPr>
              <a:t>ع</a:t>
            </a:r>
            <a:r>
              <a:rPr lang="ar-SA" b="1" dirty="0" smtClean="0">
                <a:cs typeface="B Yagut" panose="00000400000000000000" pitchFamily="2" charset="-78"/>
              </a:rPr>
              <a:t>فونت</a:t>
            </a:r>
            <a:r>
              <a:rPr lang="fa-IR" b="1" dirty="0" smtClean="0">
                <a:cs typeface="B Yagut" panose="00000400000000000000" pitchFamily="2" charset="-78"/>
              </a:rPr>
              <a:t> دستگاه </a:t>
            </a:r>
            <a:r>
              <a:rPr lang="ar-SA" b="1" dirty="0" smtClean="0">
                <a:cs typeface="B Yagut" panose="00000400000000000000" pitchFamily="2" charset="-78"/>
              </a:rPr>
              <a:t>ادراري</a:t>
            </a:r>
            <a:r>
              <a:rPr lang="fa-IR" b="1" dirty="0" smtClean="0">
                <a:cs typeface="B Yagut" panose="00000400000000000000" pitchFamily="2" charset="-78"/>
              </a:rPr>
              <a:t> </a:t>
            </a:r>
            <a:r>
              <a:rPr lang="ar-SA" dirty="0" smtClean="0">
                <a:cs typeface="B Yagut" panose="00000400000000000000" pitchFamily="2" charset="-78"/>
              </a:rPr>
              <a:t>:</a:t>
            </a:r>
            <a:r>
              <a:rPr lang="fa-IR" sz="2800" dirty="0" smtClean="0">
                <a:cs typeface="B Yagut" panose="00000400000000000000" pitchFamily="2" charset="-78"/>
              </a:rPr>
              <a:t>نوعی عفونت باکتریائی که بر بخشی از دستگاه ادراری تاثیر می گذارد</a:t>
            </a:r>
            <a:r>
              <a:rPr lang="ar-SA" sz="2800" dirty="0" smtClean="0">
                <a:cs typeface="B Yagut" panose="00000400000000000000" pitchFamily="2" charset="-78"/>
              </a:rPr>
              <a:t>. </a:t>
            </a:r>
            <a:endParaRPr lang="fa-IR" sz="2800" dirty="0" smtClean="0">
              <a:cs typeface="B Yagut" panose="00000400000000000000" pitchFamily="2" charset="-78"/>
            </a:endParaRPr>
          </a:p>
          <a:p>
            <a:pPr algn="r" rtl="1"/>
            <a:r>
              <a:rPr lang="fa-IR" sz="2800" dirty="0" smtClean="0">
                <a:cs typeface="B Yagut" panose="00000400000000000000" pitchFamily="2" charset="-78"/>
              </a:rPr>
              <a:t>عفونت دستگاه ادراری تحتانی : سیستیت ( عفونت مثانه )</a:t>
            </a:r>
          </a:p>
          <a:p>
            <a:pPr algn="r" rtl="1"/>
            <a:r>
              <a:rPr lang="fa-IR" sz="2800" dirty="0" smtClean="0">
                <a:cs typeface="B Yagut" panose="00000400000000000000" pitchFamily="2" charset="-78"/>
              </a:rPr>
              <a:t>عفونت دستگاه اداری فوقانی : پیلونفریت (عفونت کلیه )</a:t>
            </a:r>
          </a:p>
          <a:p>
            <a:pPr marL="0" indent="0" algn="r" rtl="1">
              <a:buNone/>
            </a:pPr>
            <a:r>
              <a:rPr lang="fa-IR" sz="2800" dirty="0" smtClean="0">
                <a:cs typeface="B Yagut" panose="00000400000000000000" pitchFamily="2" charset="-78"/>
              </a:rPr>
              <a:t>عامل اصلی : اشرشیاکولی </a:t>
            </a:r>
          </a:p>
          <a:p>
            <a:pPr algn="r" rtl="1"/>
            <a:r>
              <a:rPr lang="fa-IR" sz="2800" dirty="0">
                <a:cs typeface="B Yagut" panose="00000400000000000000" pitchFamily="2" charset="-78"/>
              </a:rPr>
              <a:t>مهم ترین عامل ایجاد کننده </a:t>
            </a:r>
            <a:r>
              <a:rPr lang="fa-IR" sz="2800" dirty="0" smtClean="0">
                <a:cs typeface="B Yagut" panose="00000400000000000000" pitchFamily="2" charset="-78"/>
              </a:rPr>
              <a:t>آن استاز ادراری ( احتباس ادراری ) است </a:t>
            </a:r>
          </a:p>
          <a:p>
            <a:pPr algn="r" rtl="1"/>
            <a:r>
              <a:rPr lang="fa-IR" sz="2800" dirty="0">
                <a:cs typeface="B Yagut" panose="00000400000000000000" pitchFamily="2" charset="-78"/>
              </a:rPr>
              <a:t>استاز در اثر ریفلاکس، ناهنجاری های آناتومیکی یا فشار بیرونی بر حالب ها یا مثانه ایجاد می </a:t>
            </a:r>
            <a:r>
              <a:rPr lang="fa-IR" sz="2800" dirty="0" smtClean="0">
                <a:cs typeface="B Yagut" panose="00000400000000000000" pitchFamily="2" charset="-78"/>
              </a:rPr>
              <a:t>شود .</a:t>
            </a:r>
            <a:endParaRPr lang="fa-IR" sz="28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3630169"/>
      </p:ext>
    </p:extLst>
  </p:cSld>
  <p:clrMapOvr>
    <a:masterClrMapping/>
  </p:clrMapOvr>
  <mc:AlternateContent xmlns:mc="http://schemas.openxmlformats.org/markup-compatibility/2006" xmlns:p14="http://schemas.microsoft.com/office/powerpoint/2010/main">
    <mc:Choice Requires="p14">
      <p:transition spd="slow" p14:dur="2000" advTm="93346"/>
    </mc:Choice>
    <mc:Fallback xmlns="">
      <p:transition spd="slow" advTm="9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latin typeface="Yagut" panose="00000400000000000000" pitchFamily="2" charset="-78"/>
                <a:cs typeface="B Yagut" panose="00000400000000000000" pitchFamily="2" charset="-78"/>
              </a:rPr>
              <a:t>تظاهرات بالینی</a:t>
            </a:r>
            <a:r>
              <a:rPr lang="fa-IR" sz="4000" dirty="0">
                <a:cs typeface="B Yagut" panose="00000400000000000000" pitchFamily="2" charset="-78"/>
              </a:rPr>
              <a:t> ع</a:t>
            </a:r>
            <a:r>
              <a:rPr lang="ar-SA" sz="4000" dirty="0">
                <a:cs typeface="B Yagut" panose="00000400000000000000" pitchFamily="2" charset="-78"/>
              </a:rPr>
              <a:t>فونت</a:t>
            </a:r>
            <a:r>
              <a:rPr lang="fa-IR" sz="4000" dirty="0">
                <a:cs typeface="B Yagut" panose="00000400000000000000" pitchFamily="2" charset="-78"/>
              </a:rPr>
              <a:t> دستگاه </a:t>
            </a:r>
            <a:r>
              <a:rPr lang="ar-SA" sz="4000" dirty="0">
                <a:cs typeface="B Yagut" panose="00000400000000000000" pitchFamily="2" charset="-78"/>
              </a:rPr>
              <a:t> ادراري </a:t>
            </a:r>
            <a:endParaRPr lang="fa-IR" sz="4000" dirty="0">
              <a:latin typeface="Yagut" panose="00000400000000000000" pitchFamily="2" charset="-78"/>
              <a:cs typeface="B Yagut" panose="00000400000000000000" pitchFamily="2" charset="-78"/>
            </a:endParaRPr>
          </a:p>
        </p:txBody>
      </p:sp>
      <p:sp>
        <p:nvSpPr>
          <p:cNvPr id="3" name="Content Placeholder 2"/>
          <p:cNvSpPr>
            <a:spLocks noGrp="1"/>
          </p:cNvSpPr>
          <p:nvPr>
            <p:ph idx="1"/>
          </p:nvPr>
        </p:nvSpPr>
        <p:spPr>
          <a:xfrm>
            <a:off x="228600" y="1600200"/>
            <a:ext cx="8686800" cy="4525963"/>
          </a:xfrm>
        </p:spPr>
        <p:txBody>
          <a:bodyPr>
            <a:noAutofit/>
          </a:bodyPr>
          <a:lstStyle/>
          <a:p>
            <a:pPr algn="r" rtl="1"/>
            <a:r>
              <a:rPr lang="fa-IR" sz="2800" dirty="0" smtClean="0">
                <a:solidFill>
                  <a:srgbClr val="292934"/>
                </a:solidFill>
                <a:latin typeface="Yagut" panose="00000400000000000000" pitchFamily="2" charset="-78"/>
                <a:cs typeface="B Yagut" panose="00000400000000000000" pitchFamily="2" charset="-78"/>
              </a:rPr>
              <a:t>بسته </a:t>
            </a:r>
            <a:r>
              <a:rPr lang="fa-IR" sz="2800" dirty="0">
                <a:solidFill>
                  <a:srgbClr val="292934"/>
                </a:solidFill>
                <a:latin typeface="Yagut" panose="00000400000000000000" pitchFamily="2" charset="-78"/>
                <a:cs typeface="B Yagut" panose="00000400000000000000" pitchFamily="2" charset="-78"/>
              </a:rPr>
              <a:t>به سن کودک، در کمتر از دو سال (غیر از نوزادان ) علایم شبیه اختلالات گوارشی مانند نارسایی رشد، مشکلات تغذیه ای، استفراغ، اسهال، </a:t>
            </a:r>
            <a:r>
              <a:rPr lang="fa-IR" sz="2800" dirty="0" smtClean="0">
                <a:solidFill>
                  <a:srgbClr val="292934"/>
                </a:solidFill>
                <a:latin typeface="Yagut" panose="00000400000000000000" pitchFamily="2" charset="-78"/>
                <a:cs typeface="B Yagut" panose="00000400000000000000" pitchFamily="2" charset="-78"/>
              </a:rPr>
              <a:t>نفخ </a:t>
            </a:r>
            <a:r>
              <a:rPr lang="fa-IR" sz="2800" dirty="0">
                <a:solidFill>
                  <a:srgbClr val="292934"/>
                </a:solidFill>
                <a:latin typeface="Yagut" panose="00000400000000000000" pitchFamily="2" charset="-78"/>
                <a:cs typeface="B Yagut" panose="00000400000000000000" pitchFamily="2" charset="-78"/>
              </a:rPr>
              <a:t>شکم است</a:t>
            </a:r>
            <a:r>
              <a:rPr lang="fa-IR" sz="2800" dirty="0" smtClean="0">
                <a:solidFill>
                  <a:srgbClr val="292934"/>
                </a:solidFill>
                <a:latin typeface="Yagut" panose="00000400000000000000" pitchFamily="2" charset="-78"/>
                <a:cs typeface="B Yagut" panose="00000400000000000000" pitchFamily="2" charset="-78"/>
              </a:rPr>
              <a:t>.</a:t>
            </a:r>
          </a:p>
          <a:p>
            <a:pPr algn="r" rtl="1"/>
            <a:r>
              <a:rPr lang="fa-IR" sz="2800" dirty="0" smtClean="0">
                <a:solidFill>
                  <a:srgbClr val="292934"/>
                </a:solidFill>
                <a:latin typeface="Yagut" panose="00000400000000000000" pitchFamily="2" charset="-78"/>
                <a:cs typeface="B Yagut" panose="00000400000000000000" pitchFamily="2" charset="-78"/>
              </a:rPr>
              <a:t>نوزادان </a:t>
            </a:r>
            <a:r>
              <a:rPr lang="fa-IR" sz="2800" dirty="0">
                <a:solidFill>
                  <a:srgbClr val="292934"/>
                </a:solidFill>
                <a:latin typeface="Yagut" panose="00000400000000000000" pitchFamily="2" charset="-78"/>
                <a:cs typeface="B Yagut" panose="00000400000000000000" pitchFamily="2" charset="-78"/>
              </a:rPr>
              <a:t>ممکن است </a:t>
            </a:r>
            <a:r>
              <a:rPr lang="fa-IR" sz="2800" dirty="0" smtClean="0">
                <a:solidFill>
                  <a:srgbClr val="292934"/>
                </a:solidFill>
                <a:latin typeface="Yagut" panose="00000400000000000000" pitchFamily="2" charset="-78"/>
                <a:cs typeface="B Yagut" panose="00000400000000000000" pitchFamily="2" charset="-78"/>
              </a:rPr>
              <a:t>دچارتب،لرز،بی حالی وعدم شیرخوردن ومکیدن شوند.</a:t>
            </a:r>
          </a:p>
          <a:p>
            <a:pPr algn="r" rtl="1"/>
            <a:r>
              <a:rPr lang="fa-IR" sz="2800" dirty="0" smtClean="0">
                <a:solidFill>
                  <a:srgbClr val="292934"/>
                </a:solidFill>
                <a:latin typeface="Yagut" panose="00000400000000000000" pitchFamily="2" charset="-78"/>
                <a:cs typeface="B Yagut" panose="00000400000000000000" pitchFamily="2" charset="-78"/>
              </a:rPr>
              <a:t> </a:t>
            </a:r>
            <a:r>
              <a:rPr lang="fa-IR" sz="2800" dirty="0">
                <a:solidFill>
                  <a:srgbClr val="292934"/>
                </a:solidFill>
                <a:latin typeface="Yagut" panose="00000400000000000000" pitchFamily="2" charset="-78"/>
                <a:cs typeface="B Yagut" panose="00000400000000000000" pitchFamily="2" charset="-78"/>
              </a:rPr>
              <a:t>سایر علائم شامل تکرر یا تخلیه نادر ادرار، داد و فریاد، تحریک پذیری دائم، ادرار بد بو و جریان غیر عادی ادرار است.</a:t>
            </a:r>
            <a:endParaRPr lang="fa-IR" sz="2800" dirty="0">
              <a:latin typeface="Yagut" panose="00000400000000000000" pitchFamily="2" charset="-78"/>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1597948"/>
      </p:ext>
    </p:extLst>
  </p:cSld>
  <p:clrMapOvr>
    <a:masterClrMapping/>
  </p:clrMapOvr>
  <mc:AlternateContent xmlns:mc="http://schemas.openxmlformats.org/markup-compatibility/2006" xmlns:p14="http://schemas.microsoft.com/office/powerpoint/2010/main">
    <mc:Choice Requires="p14">
      <p:transition spd="slow" p14:dur="2000" advTm="39582"/>
    </mc:Choice>
    <mc:Fallback xmlns="">
      <p:transition spd="slow" advTm="3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62" y="304801"/>
            <a:ext cx="7598569" cy="891674"/>
          </a:xfrm>
        </p:spPr>
        <p:txBody>
          <a:bodyPr>
            <a:normAutofit fontScale="90000"/>
          </a:bodyPr>
          <a:lstStyle/>
          <a:p>
            <a:r>
              <a:rPr lang="fa-IR" sz="3600" b="1" dirty="0" smtClean="0">
                <a:latin typeface="Arial"/>
                <a:cs typeface="B Yagut" panose="00000400000000000000" pitchFamily="2" charset="-78"/>
              </a:rPr>
              <a:t/>
            </a:r>
            <a:br>
              <a:rPr lang="fa-IR" sz="3600" b="1" dirty="0" smtClean="0">
                <a:latin typeface="Arial"/>
                <a:cs typeface="B Yagut" panose="00000400000000000000" pitchFamily="2" charset="-78"/>
              </a:rPr>
            </a:br>
            <a:r>
              <a:rPr lang="fa-IR" dirty="0" smtClean="0">
                <a:latin typeface="Arial"/>
                <a:cs typeface="B Yagut" panose="00000400000000000000" pitchFamily="2" charset="-78"/>
              </a:rPr>
              <a:t>تظاهرات بالینی</a:t>
            </a:r>
            <a:r>
              <a:rPr lang="fa-IR" dirty="0">
                <a:cs typeface="B Yagut" panose="00000400000000000000" pitchFamily="2" charset="-78"/>
              </a:rPr>
              <a:t> </a:t>
            </a:r>
            <a:r>
              <a:rPr lang="fa-IR" dirty="0" smtClean="0">
                <a:cs typeface="B Yagut" panose="00000400000000000000" pitchFamily="2" charset="-78"/>
              </a:rPr>
              <a:t>دستگاه</a:t>
            </a:r>
            <a:r>
              <a:rPr lang="ar-SA" dirty="0" smtClean="0">
                <a:cs typeface="B Yagut" panose="00000400000000000000" pitchFamily="2" charset="-78"/>
              </a:rPr>
              <a:t> </a:t>
            </a:r>
            <a:r>
              <a:rPr lang="ar-SA" dirty="0">
                <a:cs typeface="B Yagut" panose="00000400000000000000" pitchFamily="2" charset="-78"/>
              </a:rPr>
              <a:t>ادراري </a:t>
            </a:r>
            <a:r>
              <a:rPr lang="fa-IR" b="1" dirty="0">
                <a:latin typeface="Arial"/>
              </a:rPr>
              <a:t/>
            </a:r>
            <a:br>
              <a:rPr lang="fa-IR" b="1" dirty="0">
                <a:latin typeface="Arial"/>
              </a:rPr>
            </a:br>
            <a:endParaRPr lang="fa-IR" dirty="0"/>
          </a:p>
        </p:txBody>
      </p:sp>
      <p:sp>
        <p:nvSpPr>
          <p:cNvPr id="3" name="Content Placeholder 2"/>
          <p:cNvSpPr>
            <a:spLocks noGrp="1"/>
          </p:cNvSpPr>
          <p:nvPr>
            <p:ph idx="1"/>
          </p:nvPr>
        </p:nvSpPr>
        <p:spPr>
          <a:xfrm>
            <a:off x="425862" y="1295400"/>
            <a:ext cx="8369222" cy="5105400"/>
          </a:xfrm>
        </p:spPr>
        <p:txBody>
          <a:bodyPr>
            <a:noAutofit/>
          </a:bodyPr>
          <a:lstStyle/>
          <a:p>
            <a:pPr marL="0" marR="2700" indent="0" algn="just" rtl="1">
              <a:buNone/>
            </a:pPr>
            <a:r>
              <a:rPr lang="fa-IR" b="1" dirty="0" smtClean="0">
                <a:latin typeface="Yagut" panose="00000400000000000000" pitchFamily="2" charset="-78"/>
                <a:cs typeface="B Yagut" panose="00000400000000000000" pitchFamily="2" charset="-78"/>
              </a:rPr>
              <a:t>در </a:t>
            </a:r>
            <a:r>
              <a:rPr lang="fa-IR" b="1" dirty="0">
                <a:latin typeface="Yagut" panose="00000400000000000000" pitchFamily="2" charset="-78"/>
                <a:cs typeface="B Yagut" panose="00000400000000000000" pitchFamily="2" charset="-78"/>
              </a:rPr>
              <a:t>بزرگتر از 2 </a:t>
            </a:r>
            <a:r>
              <a:rPr lang="fa-IR" b="1" dirty="0" smtClean="0">
                <a:latin typeface="Yagut" panose="00000400000000000000" pitchFamily="2" charset="-78"/>
                <a:cs typeface="B Yagut" panose="00000400000000000000" pitchFamily="2" charset="-78"/>
              </a:rPr>
              <a:t>سال:</a:t>
            </a:r>
          </a:p>
          <a:p>
            <a:pPr marR="2700" algn="r" rtl="1"/>
            <a:r>
              <a:rPr lang="fa-IR" sz="2800" dirty="0" smtClean="0">
                <a:latin typeface="Yagut" panose="00000400000000000000" pitchFamily="2" charset="-78"/>
                <a:cs typeface="B Yagut" panose="00000400000000000000" pitchFamily="2" charset="-78"/>
              </a:rPr>
              <a:t>در </a:t>
            </a:r>
            <a:r>
              <a:rPr lang="fa-IR" sz="2800" dirty="0">
                <a:latin typeface="Yagut" panose="00000400000000000000" pitchFamily="2" charset="-78"/>
                <a:cs typeface="B Yagut" panose="00000400000000000000" pitchFamily="2" charset="-78"/>
              </a:rPr>
              <a:t>عفونت ادراری تحتانی </a:t>
            </a:r>
            <a:r>
              <a:rPr lang="fa-IR" sz="2800" dirty="0" smtClean="0">
                <a:latin typeface="Yagut" panose="00000400000000000000" pitchFamily="2" charset="-78"/>
                <a:cs typeface="B Yagut" panose="00000400000000000000" pitchFamily="2" charset="-78"/>
              </a:rPr>
              <a:t>: </a:t>
            </a:r>
            <a:r>
              <a:rPr lang="fa-IR" sz="2800" dirty="0">
                <a:latin typeface="Yagut" panose="00000400000000000000" pitchFamily="2" charset="-78"/>
                <a:cs typeface="B Yagut" panose="00000400000000000000" pitchFamily="2" charset="-78"/>
              </a:rPr>
              <a:t>تکرار و دفع ادرار دردناک، دفع ادرار با حجم کم و دارای خون و بدون تب است </a:t>
            </a:r>
            <a:endParaRPr lang="fa-IR" sz="2800" dirty="0" smtClean="0">
              <a:latin typeface="Yagut" panose="00000400000000000000" pitchFamily="2" charset="-78"/>
              <a:cs typeface="B Yagut" panose="00000400000000000000" pitchFamily="2" charset="-78"/>
            </a:endParaRPr>
          </a:p>
          <a:p>
            <a:pPr marL="0" marR="2700" indent="0" algn="r" rtl="1">
              <a:buNone/>
            </a:pPr>
            <a:endParaRPr lang="fa-IR" sz="2800" dirty="0" smtClean="0">
              <a:latin typeface="Yagut" panose="00000400000000000000" pitchFamily="2" charset="-78"/>
              <a:cs typeface="B Yagut" panose="00000400000000000000" pitchFamily="2" charset="-78"/>
            </a:endParaRPr>
          </a:p>
          <a:p>
            <a:pPr marR="2700" algn="r" rtl="1"/>
            <a:r>
              <a:rPr lang="fa-IR" sz="2800" dirty="0" smtClean="0">
                <a:latin typeface="Yagut" panose="00000400000000000000" pitchFamily="2" charset="-78"/>
                <a:cs typeface="B Yagut" panose="00000400000000000000" pitchFamily="2" charset="-78"/>
              </a:rPr>
              <a:t> درعفونت </a:t>
            </a:r>
            <a:r>
              <a:rPr lang="fa-IR" sz="2800" dirty="0">
                <a:latin typeface="Yagut" panose="00000400000000000000" pitchFamily="2" charset="-78"/>
                <a:cs typeface="B Yagut" panose="00000400000000000000" pitchFamily="2" charset="-78"/>
              </a:rPr>
              <a:t>سیستم فوقانی</a:t>
            </a:r>
            <a:r>
              <a:rPr lang="fa-IR" sz="2800" dirty="0" smtClean="0">
                <a:latin typeface="Yagut" panose="00000400000000000000" pitchFamily="2" charset="-78"/>
                <a:cs typeface="B Yagut" panose="00000400000000000000" pitchFamily="2" charset="-78"/>
              </a:rPr>
              <a:t>: </a:t>
            </a:r>
            <a:r>
              <a:rPr lang="fa-IR" sz="2800" dirty="0">
                <a:latin typeface="Yagut" panose="00000400000000000000" pitchFamily="2" charset="-78"/>
                <a:cs typeface="B Yagut" panose="00000400000000000000" pitchFamily="2" charset="-78"/>
              </a:rPr>
              <a:t>تب و لرز، درد </a:t>
            </a:r>
            <a:r>
              <a:rPr lang="fa-IR" sz="2800" dirty="0" smtClean="0">
                <a:latin typeface="Yagut" panose="00000400000000000000" pitchFamily="2" charset="-78"/>
                <a:cs typeface="B Yagut" panose="00000400000000000000" pitchFamily="2" charset="-78"/>
              </a:rPr>
              <a:t>پهلو و علائم </a:t>
            </a:r>
            <a:r>
              <a:rPr lang="fa-IR" sz="2800" dirty="0">
                <a:latin typeface="Yagut" panose="00000400000000000000" pitchFamily="2" charset="-78"/>
                <a:cs typeface="B Yagut" panose="00000400000000000000" pitchFamily="2" charset="-78"/>
              </a:rPr>
              <a:t>قسمت تحتانی وجود دارد که  این نشانه </a:t>
            </a:r>
            <a:r>
              <a:rPr lang="fa-IR" sz="2800" dirty="0" smtClean="0">
                <a:latin typeface="Yagut" panose="00000400000000000000" pitchFamily="2" charset="-78"/>
                <a:cs typeface="B Yagut" panose="00000400000000000000" pitchFamily="2" charset="-78"/>
              </a:rPr>
              <a:t>ها2 -</a:t>
            </a:r>
            <a:r>
              <a:rPr lang="fa-IR" sz="2800" dirty="0">
                <a:latin typeface="Yagut" panose="00000400000000000000" pitchFamily="2" charset="-78"/>
                <a:cs typeface="B Yagut" panose="00000400000000000000" pitchFamily="2" charset="-78"/>
              </a:rPr>
              <a:t>1 روز پس از </a:t>
            </a:r>
            <a:r>
              <a:rPr lang="fa-IR" sz="2800" dirty="0" smtClean="0">
                <a:latin typeface="Yagut" panose="00000400000000000000" pitchFamily="2" charset="-78"/>
                <a:cs typeface="B Yagut" panose="00000400000000000000" pitchFamily="2" charset="-78"/>
              </a:rPr>
              <a:t>علائم     </a:t>
            </a:r>
            <a:r>
              <a:rPr lang="fa-IR" sz="2800" dirty="0">
                <a:latin typeface="Yagut" panose="00000400000000000000" pitchFamily="2" charset="-78"/>
                <a:cs typeface="B Yagut" panose="00000400000000000000" pitchFamily="2" charset="-78"/>
              </a:rPr>
              <a:t>قسمت فوقانی </a:t>
            </a:r>
            <a:r>
              <a:rPr lang="fa-IR" sz="2800" dirty="0">
                <a:latin typeface="Arial"/>
                <a:cs typeface="B Yagut" panose="00000400000000000000" pitchFamily="2" charset="-78"/>
              </a:rPr>
              <a:t>بروز می یابد.</a:t>
            </a:r>
          </a:p>
          <a:p>
            <a:pPr algn="r" rtl="1"/>
            <a:endParaRPr lang="fa-IR"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2216805"/>
      </p:ext>
    </p:extLst>
  </p:cSld>
  <p:clrMapOvr>
    <a:masterClrMapping/>
  </p:clrMapOvr>
  <mc:AlternateContent xmlns:mc="http://schemas.openxmlformats.org/markup-compatibility/2006" xmlns:p14="http://schemas.microsoft.com/office/powerpoint/2010/main">
    <mc:Choice Requires="p14">
      <p:transition spd="slow" p14:dur="2000" advTm="48735"/>
    </mc:Choice>
    <mc:Fallback xmlns="">
      <p:transition spd="slow" advTm="4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ctr"/>
            <a:r>
              <a:rPr lang="fa-IR" sz="3200" b="1" dirty="0" smtClean="0">
                <a:latin typeface="Yagut" panose="00000400000000000000" pitchFamily="2" charset="-78"/>
                <a:cs typeface="B Yagut" panose="00000400000000000000" pitchFamily="2" charset="-78"/>
              </a:rPr>
              <a:t/>
            </a:r>
            <a:br>
              <a:rPr lang="fa-IR" sz="3200" b="1" dirty="0" smtClean="0">
                <a:latin typeface="Yagut" panose="00000400000000000000" pitchFamily="2" charset="-78"/>
                <a:cs typeface="B Yagut" panose="00000400000000000000" pitchFamily="2" charset="-78"/>
              </a:rPr>
            </a:br>
            <a:r>
              <a:rPr lang="fa-IR" dirty="0" smtClean="0">
                <a:latin typeface="Yagut" panose="00000400000000000000" pitchFamily="2" charset="-78"/>
                <a:cs typeface="B Yagut" panose="00000400000000000000" pitchFamily="2" charset="-78"/>
              </a:rPr>
              <a:t>تشخیص و درمان</a:t>
            </a:r>
            <a:r>
              <a:rPr lang="fa-IR" sz="3200" b="1" dirty="0">
                <a:cs typeface="B Yagut" panose="00000400000000000000" pitchFamily="2" charset="-78"/>
              </a:rPr>
              <a:t/>
            </a:r>
            <a:br>
              <a:rPr lang="fa-IR" sz="3200" b="1" dirty="0">
                <a:cs typeface="B Yagut" panose="00000400000000000000" pitchFamily="2" charset="-78"/>
              </a:rPr>
            </a:br>
            <a:endParaRPr lang="fa-IR" sz="3200" dirty="0">
              <a:cs typeface="B Yagut" panose="00000400000000000000" pitchFamily="2" charset="-78"/>
            </a:endParaRPr>
          </a:p>
        </p:txBody>
      </p:sp>
      <p:sp>
        <p:nvSpPr>
          <p:cNvPr id="3" name="Content Placeholder 2"/>
          <p:cNvSpPr>
            <a:spLocks noGrp="1"/>
          </p:cNvSpPr>
          <p:nvPr>
            <p:ph idx="1"/>
          </p:nvPr>
        </p:nvSpPr>
        <p:spPr>
          <a:xfrm>
            <a:off x="457200" y="1143000"/>
            <a:ext cx="8077200" cy="5213350"/>
          </a:xfrm>
        </p:spPr>
        <p:txBody>
          <a:bodyPr>
            <a:noAutofit/>
          </a:bodyPr>
          <a:lstStyle/>
          <a:p>
            <a:pPr marL="0" marR="2700" indent="0" algn="just" rtl="1">
              <a:buNone/>
            </a:pPr>
            <a:r>
              <a:rPr lang="fa-IR" b="1" dirty="0" smtClean="0">
                <a:latin typeface="Yagut" panose="00000400000000000000" pitchFamily="2" charset="-78"/>
                <a:cs typeface="B Yagut" panose="00000400000000000000" pitchFamily="2" charset="-78"/>
              </a:rPr>
              <a:t>تشخیص</a:t>
            </a:r>
            <a:r>
              <a:rPr lang="fa-IR" dirty="0" smtClean="0">
                <a:latin typeface="Yagut" panose="00000400000000000000" pitchFamily="2" charset="-78"/>
                <a:cs typeface="B Yagut" panose="00000400000000000000" pitchFamily="2" charset="-78"/>
              </a:rPr>
              <a:t> : </a:t>
            </a:r>
            <a:r>
              <a:rPr lang="fa-IR" sz="2800" dirty="0" smtClean="0">
                <a:latin typeface="Yagut" panose="00000400000000000000" pitchFamily="2" charset="-78"/>
                <a:cs typeface="B Yagut" panose="00000400000000000000" pitchFamily="2" charset="-78"/>
              </a:rPr>
              <a:t>بر </a:t>
            </a:r>
            <a:r>
              <a:rPr lang="fa-IR" sz="2800" dirty="0">
                <a:latin typeface="Yagut" panose="00000400000000000000" pitchFamily="2" charset="-78"/>
                <a:cs typeface="B Yagut" panose="00000400000000000000" pitchFamily="2" charset="-78"/>
              </a:rPr>
              <a:t>اساس تاریخچه و معاینات فیزیکی و آزمایش ادرار و کشت </a:t>
            </a:r>
            <a:r>
              <a:rPr lang="fa-IR" sz="2800" dirty="0" smtClean="0">
                <a:latin typeface="Yagut" panose="00000400000000000000" pitchFamily="2" charset="-78"/>
                <a:cs typeface="B Yagut" panose="00000400000000000000" pitchFamily="2" charset="-78"/>
              </a:rPr>
              <a:t>آن</a:t>
            </a:r>
          </a:p>
          <a:p>
            <a:pPr marL="0" indent="0" algn="r" rtl="1">
              <a:buNone/>
            </a:pPr>
            <a:r>
              <a:rPr lang="fa-IR" b="1" dirty="0" smtClean="0">
                <a:cs typeface="B Yagut" panose="00000400000000000000" pitchFamily="2" charset="-78"/>
              </a:rPr>
              <a:t>درمان :</a:t>
            </a:r>
          </a:p>
          <a:p>
            <a:pPr algn="r" rtl="1">
              <a:buFont typeface="Wingdings" panose="05000000000000000000" pitchFamily="2" charset="2"/>
              <a:buChar char="Ø"/>
            </a:pPr>
            <a:r>
              <a:rPr lang="fa-IR" sz="2800" dirty="0" smtClean="0">
                <a:latin typeface="Yagut" panose="00000400000000000000" pitchFamily="2" charset="-78"/>
                <a:cs typeface="B Yagut" panose="00000400000000000000" pitchFamily="2" charset="-78"/>
              </a:rPr>
              <a:t>شناسایی </a:t>
            </a:r>
            <a:r>
              <a:rPr lang="fa-IR" sz="2800" dirty="0">
                <a:latin typeface="Yagut" panose="00000400000000000000" pitchFamily="2" charset="-78"/>
                <a:cs typeface="B Yagut" panose="00000400000000000000" pitchFamily="2" charset="-78"/>
              </a:rPr>
              <a:t>عوامل مستعد کننده جهت کاهش احتمال </a:t>
            </a:r>
            <a:r>
              <a:rPr lang="fa-IR" sz="2800" dirty="0" smtClean="0">
                <a:latin typeface="Yagut" panose="00000400000000000000" pitchFamily="2" charset="-78"/>
                <a:cs typeface="B Yagut" panose="00000400000000000000" pitchFamily="2" charset="-78"/>
              </a:rPr>
              <a:t>عود </a:t>
            </a:r>
            <a:r>
              <a:rPr lang="fa-IR" sz="2800" dirty="0">
                <a:latin typeface="Yagut" panose="00000400000000000000" pitchFamily="2" charset="-78"/>
                <a:cs typeface="B Yagut" panose="00000400000000000000" pitchFamily="2" charset="-78"/>
              </a:rPr>
              <a:t>عفونت </a:t>
            </a:r>
            <a:endParaRPr lang="fa-IR" sz="2800" dirty="0" smtClean="0">
              <a:latin typeface="Yagut" panose="00000400000000000000" pitchFamily="2" charset="-78"/>
              <a:cs typeface="B Yagut" panose="00000400000000000000" pitchFamily="2" charset="-78"/>
            </a:endParaRPr>
          </a:p>
          <a:p>
            <a:pPr algn="r" rtl="1">
              <a:buFont typeface="Wingdings" panose="05000000000000000000" pitchFamily="2" charset="2"/>
              <a:buChar char="Ø"/>
            </a:pPr>
            <a:r>
              <a:rPr lang="fa-IR" sz="2800" dirty="0" smtClean="0">
                <a:latin typeface="Yagut" panose="00000400000000000000" pitchFamily="2" charset="-78"/>
                <a:cs typeface="B Yagut" panose="00000400000000000000" pitchFamily="2" charset="-78"/>
              </a:rPr>
              <a:t>آنتی </a:t>
            </a:r>
            <a:r>
              <a:rPr lang="fa-IR" sz="2800" dirty="0">
                <a:latin typeface="Yagut" panose="00000400000000000000" pitchFamily="2" charset="-78"/>
                <a:cs typeface="B Yagut" panose="00000400000000000000" pitchFamily="2" charset="-78"/>
              </a:rPr>
              <a:t>بیوتیک </a:t>
            </a:r>
            <a:r>
              <a:rPr lang="fa-IR" sz="2800" dirty="0" smtClean="0">
                <a:latin typeface="Yagut" panose="00000400000000000000" pitchFamily="2" charset="-78"/>
                <a:cs typeface="B Yagut" panose="00000400000000000000" pitchFamily="2" charset="-78"/>
              </a:rPr>
              <a:t>درمانی</a:t>
            </a:r>
          </a:p>
          <a:p>
            <a:pPr algn="r" rtl="1">
              <a:buFont typeface="Wingdings" panose="05000000000000000000" pitchFamily="2" charset="2"/>
              <a:buChar char="Ø"/>
            </a:pPr>
            <a:r>
              <a:rPr lang="fa-IR" sz="2800" dirty="0" smtClean="0">
                <a:latin typeface="Yagut" panose="00000400000000000000" pitchFamily="2" charset="-78"/>
                <a:cs typeface="B Yagut" panose="00000400000000000000" pitchFamily="2" charset="-78"/>
              </a:rPr>
              <a:t>درعیوب آناتومیکی مثل رفلاکس اولیه که </a:t>
            </a:r>
            <a:r>
              <a:rPr lang="fa-IR" sz="2800" dirty="0">
                <a:latin typeface="Yagut" panose="00000400000000000000" pitchFamily="2" charset="-78"/>
                <a:cs typeface="B Yagut" panose="00000400000000000000" pitchFamily="2" charset="-78"/>
              </a:rPr>
              <a:t>انسداد گردن مثانه </a:t>
            </a:r>
            <a:r>
              <a:rPr lang="fa-IR" sz="2800" dirty="0" smtClean="0">
                <a:latin typeface="Yagut" panose="00000400000000000000" pitchFamily="2" charset="-78"/>
                <a:cs typeface="B Yagut" panose="00000400000000000000" pitchFamily="2" charset="-78"/>
              </a:rPr>
              <a:t>علت آن باشدبرای جلوگیری ازعود </a:t>
            </a:r>
            <a:r>
              <a:rPr lang="fa-IR" sz="2800" dirty="0">
                <a:latin typeface="Yagut" panose="00000400000000000000" pitchFamily="2" charset="-78"/>
                <a:cs typeface="B Yagut" panose="00000400000000000000" pitchFamily="2" charset="-78"/>
              </a:rPr>
              <a:t>نیاز به جراحی ترمیمی یا </a:t>
            </a:r>
            <a:r>
              <a:rPr lang="fa-IR" sz="2800" dirty="0" smtClean="0">
                <a:latin typeface="Yagut" panose="00000400000000000000" pitchFamily="2" charset="-78"/>
                <a:cs typeface="B Yagut" panose="00000400000000000000" pitchFamily="2" charset="-78"/>
              </a:rPr>
              <a:t>دریافت آنتی </a:t>
            </a:r>
            <a:r>
              <a:rPr lang="fa-IR" sz="2800" dirty="0">
                <a:latin typeface="Yagut" panose="00000400000000000000" pitchFamily="2" charset="-78"/>
                <a:cs typeface="B Yagut" panose="00000400000000000000" pitchFamily="2" charset="-78"/>
              </a:rPr>
              <a:t>بیوتیک با دوز پیشگیری کننده </a:t>
            </a:r>
            <a:r>
              <a:rPr lang="fa-IR" sz="2800" dirty="0" smtClean="0">
                <a:latin typeface="Yagut" panose="00000400000000000000" pitchFamily="2" charset="-78"/>
                <a:cs typeface="B Yagut" panose="00000400000000000000" pitchFamily="2" charset="-78"/>
              </a:rPr>
              <a:t>دارد.</a:t>
            </a:r>
            <a:endParaRPr lang="fa-IR" sz="2800" dirty="0">
              <a:latin typeface="Yagut" panose="00000400000000000000" pitchFamily="2" charset="-78"/>
              <a:cs typeface="B Yagut" panose="00000400000000000000" pitchFamily="2" charset="-78"/>
            </a:endParaRPr>
          </a:p>
          <a:p>
            <a:pPr marL="0" indent="0" algn="r" rtl="1">
              <a:buNone/>
            </a:pPr>
            <a:endParaRPr lang="fa-IR" dirty="0">
              <a:latin typeface="Yagut" panose="00000400000000000000" pitchFamily="2" charset="-78"/>
              <a:cs typeface="B Yagut" panose="00000400000000000000" pitchFamily="2" charset="-78"/>
            </a:endParaRPr>
          </a:p>
          <a:p>
            <a:pPr algn="r" rtl="1"/>
            <a:endParaRPr lang="fa-IR"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7228119"/>
      </p:ext>
    </p:extLst>
  </p:cSld>
  <p:clrMapOvr>
    <a:masterClrMapping/>
  </p:clrMapOvr>
  <mc:AlternateContent xmlns:mc="http://schemas.openxmlformats.org/markup-compatibility/2006" xmlns:p14="http://schemas.microsoft.com/office/powerpoint/2010/main">
    <mc:Choice Requires="p14">
      <p:transition spd="slow" p14:dur="2000" advTm="37053"/>
    </mc:Choice>
    <mc:Fallback xmlns="">
      <p:transition spd="slow" advTm="3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305800" cy="5501481"/>
          </a:xfrm>
        </p:spPr>
        <p:txBody>
          <a:bodyPr>
            <a:normAutofit/>
          </a:bodyPr>
          <a:lstStyle/>
          <a:p>
            <a:pPr algn="r" rtl="1">
              <a:buFont typeface="Wingdings" panose="05000000000000000000" pitchFamily="2" charset="2"/>
              <a:buChar char="v"/>
            </a:pPr>
            <a:r>
              <a:rPr lang="ar-SA" b="1" dirty="0">
                <a:cs typeface="B Yagut" panose="00000400000000000000" pitchFamily="2" charset="-78"/>
              </a:rPr>
              <a:t>رفلاكس مثانه اي – پيشابراهي</a:t>
            </a:r>
            <a:r>
              <a:rPr lang="ar-SA" dirty="0">
                <a:cs typeface="B Yagut" panose="00000400000000000000" pitchFamily="2" charset="-78"/>
              </a:rPr>
              <a:t>: </a:t>
            </a:r>
            <a:r>
              <a:rPr lang="ar-SA" sz="2800" dirty="0">
                <a:cs typeface="B Yagut" panose="00000400000000000000" pitchFamily="2" charset="-78"/>
              </a:rPr>
              <a:t>وضعيتي كه ادرار بطور غير عادي از مثانه به پيشابراه بر مي گردد. </a:t>
            </a:r>
            <a:endParaRPr lang="fa-IR" sz="2800" dirty="0" smtClean="0">
              <a:cs typeface="B Yagut" panose="00000400000000000000" pitchFamily="2" charset="-78"/>
            </a:endParaRPr>
          </a:p>
          <a:p>
            <a:pPr algn="r" rtl="1"/>
            <a:r>
              <a:rPr lang="ar-SA" sz="2800" dirty="0" smtClean="0">
                <a:cs typeface="B Yagut" panose="00000400000000000000" pitchFamily="2" charset="-78"/>
              </a:rPr>
              <a:t>در </a:t>
            </a:r>
            <a:r>
              <a:rPr lang="ar-SA" sz="2800" dirty="0">
                <a:cs typeface="B Yagut" panose="00000400000000000000" pitchFamily="2" charset="-78"/>
              </a:rPr>
              <a:t>يك درصد كودكان رخ مي دهد. </a:t>
            </a:r>
            <a:endParaRPr lang="fa-IR" sz="2800" dirty="0" smtClean="0">
              <a:cs typeface="B Yagut" panose="00000400000000000000" pitchFamily="2" charset="-78"/>
            </a:endParaRPr>
          </a:p>
          <a:p>
            <a:pPr algn="r" rtl="1"/>
            <a:r>
              <a:rPr lang="fa-IR" sz="2800" dirty="0" smtClean="0">
                <a:cs typeface="B Yagut" panose="00000400000000000000" pitchFamily="2" charset="-78"/>
              </a:rPr>
              <a:t>موجب عفونت های مکرر ادراری و آسیب کلیه می شود. </a:t>
            </a:r>
          </a:p>
          <a:p>
            <a:pPr marL="0" indent="0" algn="just" rtl="1">
              <a:buNone/>
            </a:pPr>
            <a:r>
              <a:rPr lang="fa-IR" sz="2800" b="1" dirty="0">
                <a:latin typeface="Yagut" panose="00000400000000000000" pitchFamily="2" charset="-78"/>
                <a:cs typeface="B Yagut" panose="00000400000000000000" pitchFamily="2" charset="-78"/>
              </a:rPr>
              <a:t>نوع اولیه: </a:t>
            </a:r>
            <a:r>
              <a:rPr lang="fa-IR" sz="2800" dirty="0">
                <a:latin typeface="Yagut" panose="00000400000000000000" pitchFamily="2" charset="-78"/>
                <a:cs typeface="B Yagut" panose="00000400000000000000" pitchFamily="2" charset="-78"/>
              </a:rPr>
              <a:t>در اثر ناهنجاری مادرزادی است. </a:t>
            </a:r>
          </a:p>
          <a:p>
            <a:pPr marL="0" indent="0" algn="just" rtl="1">
              <a:buNone/>
            </a:pPr>
            <a:r>
              <a:rPr lang="fa-IR" sz="2800" b="1" dirty="0">
                <a:latin typeface="Yagut" panose="00000400000000000000" pitchFamily="2" charset="-78"/>
                <a:cs typeface="B Yagut" panose="00000400000000000000" pitchFamily="2" charset="-78"/>
              </a:rPr>
              <a:t>نوع ثانویه: </a:t>
            </a:r>
            <a:r>
              <a:rPr lang="fa-IR" sz="2800" dirty="0">
                <a:latin typeface="Yagut" panose="00000400000000000000" pitchFamily="2" charset="-78"/>
                <a:cs typeface="B Yagut" panose="00000400000000000000" pitchFamily="2" charset="-78"/>
              </a:rPr>
              <a:t>حاصل شرایط اکتسابی مثل عفونت و یا انسداد است. </a:t>
            </a:r>
            <a:endParaRPr lang="fa-IR" sz="2800" dirty="0"/>
          </a:p>
          <a:p>
            <a:pPr marL="0" indent="0" algn="r" rtl="1">
              <a:buNone/>
            </a:pPr>
            <a:r>
              <a:rPr lang="fa-IR" sz="2800" b="1" dirty="0" smtClean="0">
                <a:cs typeface="B Yagut" panose="00000400000000000000" pitchFamily="2" charset="-78"/>
              </a:rPr>
              <a:t>درمان</a:t>
            </a:r>
            <a:r>
              <a:rPr lang="fa-IR" sz="2800" dirty="0" smtClean="0">
                <a:cs typeface="B Yagut" panose="00000400000000000000" pitchFamily="2" charset="-78"/>
              </a:rPr>
              <a:t> : رفلاکس خفیف با دارو</a:t>
            </a:r>
          </a:p>
          <a:p>
            <a:pPr marL="0" indent="0" algn="r" rtl="1">
              <a:buNone/>
            </a:pPr>
            <a:r>
              <a:rPr lang="fa-IR" sz="2800" dirty="0" smtClean="0">
                <a:cs typeface="B Yagut" panose="00000400000000000000" pitchFamily="2" charset="-78"/>
              </a:rPr>
              <a:t> و در صورت عدم بهبود جراحی </a:t>
            </a:r>
            <a:endParaRPr lang="fa-IR" sz="2800"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4" name="Picture 3"/>
          <p:cNvPicPr>
            <a:picLocks noChangeAspect="1"/>
          </p:cNvPicPr>
          <p:nvPr/>
        </p:nvPicPr>
        <p:blipFill>
          <a:blip r:embed="rId5"/>
          <a:stretch>
            <a:fillRect/>
          </a:stretch>
        </p:blipFill>
        <p:spPr>
          <a:xfrm>
            <a:off x="1600200" y="4038600"/>
            <a:ext cx="2591025" cy="1908213"/>
          </a:xfrm>
          <a:prstGeom prst="rect">
            <a:avLst/>
          </a:prstGeom>
        </p:spPr>
      </p:pic>
    </p:spTree>
    <p:extLst>
      <p:ext uri="{BB962C8B-B14F-4D97-AF65-F5344CB8AC3E}">
        <p14:creationId xmlns:p14="http://schemas.microsoft.com/office/powerpoint/2010/main" val="705846228"/>
      </p:ext>
    </p:extLst>
  </p:cSld>
  <p:clrMapOvr>
    <a:masterClrMapping/>
  </p:clrMapOvr>
  <mc:AlternateContent xmlns:mc="http://schemas.openxmlformats.org/markup-compatibility/2006" xmlns:p14="http://schemas.microsoft.com/office/powerpoint/2010/main">
    <mc:Choice Requires="p14">
      <p:transition spd="slow" p14:dur="2000" advTm="68005"/>
    </mc:Choice>
    <mc:Fallback xmlns="">
      <p:transition spd="slow" advTm="6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295400"/>
            <a:ext cx="7620000" cy="4830763"/>
          </a:xfrm>
        </p:spPr>
        <p:txBody>
          <a:bodyPr>
            <a:normAutofit/>
          </a:bodyPr>
          <a:lstStyle/>
          <a:p>
            <a:pPr algn="r" rtl="1">
              <a:buFont typeface="Wingdings" panose="05000000000000000000" pitchFamily="2" charset="2"/>
              <a:buChar char="v"/>
            </a:pPr>
            <a:r>
              <a:rPr lang="ar-SA" b="1" dirty="0">
                <a:cs typeface="B Yagut" panose="00000400000000000000" pitchFamily="2" charset="-78"/>
              </a:rPr>
              <a:t>فشار خون بالا:</a:t>
            </a:r>
            <a:r>
              <a:rPr lang="ar-SA" dirty="0">
                <a:cs typeface="B Yagut" panose="00000400000000000000" pitchFamily="2" charset="-78"/>
              </a:rPr>
              <a:t> </a:t>
            </a:r>
            <a:r>
              <a:rPr lang="ar-SA" sz="2800" dirty="0">
                <a:cs typeface="B Yagut" panose="00000400000000000000" pitchFamily="2" charset="-78"/>
              </a:rPr>
              <a:t>زماني ايجاد مي شود كه كليه ها بر اثر بيماري مختل شوند. كليه ها با تنظيم مقدار نمك بدن و توليد رنين </a:t>
            </a:r>
            <a:r>
              <a:rPr lang="fa-IR" sz="2800" dirty="0" smtClean="0">
                <a:cs typeface="B Yagut" panose="00000400000000000000" pitchFamily="2" charset="-78"/>
              </a:rPr>
              <a:t>به</a:t>
            </a:r>
            <a:r>
              <a:rPr lang="ar-SA" sz="2800" dirty="0" smtClean="0">
                <a:cs typeface="B Yagut" panose="00000400000000000000" pitchFamily="2" charset="-78"/>
              </a:rPr>
              <a:t> </a:t>
            </a:r>
            <a:r>
              <a:rPr lang="ar-SA" sz="2800" dirty="0">
                <a:cs typeface="B Yagut" panose="00000400000000000000" pitchFamily="2" charset="-78"/>
              </a:rPr>
              <a:t>همراه مواد ديگر فشار خون را كنترل </a:t>
            </a:r>
            <a:r>
              <a:rPr lang="ar-SA" sz="2800" dirty="0" smtClean="0">
                <a:cs typeface="B Yagut" panose="00000400000000000000" pitchFamily="2" charset="-78"/>
              </a:rPr>
              <a:t>مي </a:t>
            </a:r>
            <a:r>
              <a:rPr lang="ar-SA" sz="2800" dirty="0">
                <a:cs typeface="B Yagut" panose="00000400000000000000" pitchFamily="2" charset="-78"/>
              </a:rPr>
              <a:t>كنند و انقباض سلولهاي عضله اي ديواره هاي عروق خوني را تحت كنترل دارند</a:t>
            </a:r>
            <a:r>
              <a:rPr lang="ar-SA" dirty="0">
                <a:cs typeface="B Yagut" panose="00000400000000000000" pitchFamily="2" charset="-78"/>
              </a:rPr>
              <a:t>. </a:t>
            </a:r>
            <a:endParaRPr lang="fa-IR"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234246"/>
      </p:ext>
    </p:extLst>
  </p:cSld>
  <p:clrMapOvr>
    <a:masterClrMapping/>
  </p:clrMapOvr>
  <mc:AlternateContent xmlns:mc="http://schemas.openxmlformats.org/markup-compatibility/2006" xmlns:p14="http://schemas.microsoft.com/office/powerpoint/2010/main">
    <mc:Choice Requires="p14">
      <p:transition spd="slow" p14:dur="2000" advTm="22392"/>
    </mc:Choice>
    <mc:Fallback xmlns="">
      <p:transition spd="slow" advTm="2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8001000" cy="5257800"/>
          </a:xfrm>
        </p:spPr>
        <p:txBody>
          <a:bodyPr>
            <a:noAutofit/>
          </a:bodyPr>
          <a:lstStyle/>
          <a:p>
            <a:pPr algn="r" rtl="1">
              <a:buFont typeface="Wingdings" panose="05000000000000000000" pitchFamily="2" charset="2"/>
              <a:buChar char="v"/>
            </a:pPr>
            <a:r>
              <a:rPr lang="ar-SA" b="1" dirty="0">
                <a:cs typeface="B Yagut" panose="00000400000000000000" pitchFamily="2" charset="-78"/>
              </a:rPr>
              <a:t>از كار افتادن كليه</a:t>
            </a:r>
            <a:r>
              <a:rPr lang="ar-SA" dirty="0">
                <a:cs typeface="B Yagut" panose="00000400000000000000" pitchFamily="2" charset="-78"/>
              </a:rPr>
              <a:t>: </a:t>
            </a:r>
            <a:r>
              <a:rPr lang="ar-SA" sz="2800" dirty="0">
                <a:cs typeface="B Yagut" panose="00000400000000000000" pitchFamily="2" charset="-78"/>
              </a:rPr>
              <a:t>نارسایی کلیه  مي تواند مزمن يا حاد (ناگهاني) باشد . </a:t>
            </a:r>
            <a:endParaRPr lang="fa-IR" sz="2800" dirty="0" smtClean="0">
              <a:cs typeface="B Yagut" panose="00000400000000000000" pitchFamily="2" charset="-78"/>
            </a:endParaRPr>
          </a:p>
          <a:p>
            <a:pPr algn="r" rtl="1"/>
            <a:r>
              <a:rPr lang="ar-SA" sz="2800" dirty="0" smtClean="0">
                <a:cs typeface="B Yagut" panose="00000400000000000000" pitchFamily="2" charset="-78"/>
              </a:rPr>
              <a:t>در </a:t>
            </a:r>
            <a:r>
              <a:rPr lang="ar-SA" sz="2800" dirty="0">
                <a:cs typeface="B Yagut" panose="00000400000000000000" pitchFamily="2" charset="-78"/>
              </a:rPr>
              <a:t>هر يك از اين كارافتادگي‌ها ، كليه ها تصفيه موثر خون را آهسته انجام داده يا به كلي عملكرد خود را از دست مي‌دهند كه در نتيجه آن مواد زائد و سمي در خون تجمع مي‌يابد. </a:t>
            </a:r>
            <a:endParaRPr lang="en-US" sz="28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5345764"/>
      </p:ext>
    </p:extLst>
  </p:cSld>
  <p:clrMapOvr>
    <a:masterClrMapping/>
  </p:clrMapOvr>
  <mc:AlternateContent xmlns:mc="http://schemas.openxmlformats.org/markup-compatibility/2006" xmlns:p14="http://schemas.microsoft.com/office/powerpoint/2010/main">
    <mc:Choice Requires="p14">
      <p:transition spd="slow" p14:dur="2000" advTm="34052"/>
    </mc:Choice>
    <mc:Fallback xmlns="">
      <p:transition spd="slow" advTm="3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10CE7-3C19-4C95-BD70-8480CB66EB4D}"/>
              </a:ext>
            </a:extLst>
          </p:cNvPr>
          <p:cNvSpPr>
            <a:spLocks noGrp="1"/>
          </p:cNvSpPr>
          <p:nvPr>
            <p:ph type="title"/>
          </p:nvPr>
        </p:nvSpPr>
        <p:spPr>
          <a:xfrm>
            <a:off x="629841" y="1131094"/>
            <a:ext cx="7886700" cy="496363"/>
          </a:xfrm>
        </p:spPr>
        <p:txBody>
          <a:bodyPr>
            <a:normAutofit fontScale="90000"/>
          </a:bodyPr>
          <a:lstStyle/>
          <a:p>
            <a:pPr rtl="1"/>
            <a:r>
              <a:rPr lang="fa-IR" sz="2700" b="1">
                <a:cs typeface="B Yagut" panose="00000400000000000000" pitchFamily="2" charset="-78"/>
              </a:rPr>
              <a:t>مشخصات سند</a:t>
            </a:r>
            <a:endParaRPr lang="fa-IR" sz="2700" b="1" dirty="0">
              <a:cs typeface="B Yagut" panose="00000400000000000000" pitchFamily="2" charset="-78"/>
            </a:endParaRPr>
          </a:p>
        </p:txBody>
      </p:sp>
      <p:sp>
        <p:nvSpPr>
          <p:cNvPr id="3" name="Text Placeholder 2">
            <a:extLst>
              <a:ext uri="{FF2B5EF4-FFF2-40B4-BE49-F238E27FC236}">
                <a16:creationId xmlns:a16="http://schemas.microsoft.com/office/drawing/2014/main" xmlns="" id="{D600347B-653F-4050-A90B-3D8B2FF4D714}"/>
              </a:ext>
            </a:extLst>
          </p:cNvPr>
          <p:cNvSpPr>
            <a:spLocks noGrp="1"/>
          </p:cNvSpPr>
          <p:nvPr>
            <p:ph type="body" idx="1"/>
          </p:nvPr>
        </p:nvSpPr>
        <p:spPr>
          <a:xfrm>
            <a:off x="627460" y="1685541"/>
            <a:ext cx="3868340" cy="342845"/>
          </a:xfrm>
        </p:spPr>
        <p:txBody>
          <a:bodyPr>
            <a:normAutofit fontScale="85000" lnSpcReduction="20000"/>
          </a:bodyPr>
          <a:lstStyle/>
          <a:p>
            <a:pPr algn="ctr" rtl="1"/>
            <a:r>
              <a:rPr lang="fa-IR">
                <a:cs typeface="B Yagut" panose="00000400000000000000" pitchFamily="2" charset="-78"/>
              </a:rPr>
              <a:t>مشخصات مدرس:</a:t>
            </a:r>
            <a:endParaRPr lang="fa-IR" dirty="0">
              <a:cs typeface="B Yagut" panose="00000400000000000000" pitchFamily="2" charset="-78"/>
            </a:endParaRPr>
          </a:p>
        </p:txBody>
      </p:sp>
      <p:sp>
        <p:nvSpPr>
          <p:cNvPr id="4" name="Content Placeholder 3">
            <a:extLst>
              <a:ext uri="{FF2B5EF4-FFF2-40B4-BE49-F238E27FC236}">
                <a16:creationId xmlns:a16="http://schemas.microsoft.com/office/drawing/2014/main" xmlns="" id="{55E967D7-606F-4BED-953B-951265C85E1D}"/>
              </a:ext>
            </a:extLst>
          </p:cNvPr>
          <p:cNvSpPr>
            <a:spLocks noGrp="1"/>
          </p:cNvSpPr>
          <p:nvPr>
            <p:ph sz="half" idx="2"/>
          </p:nvPr>
        </p:nvSpPr>
        <p:spPr>
          <a:xfrm>
            <a:off x="629842" y="2086471"/>
            <a:ext cx="3868340" cy="3413027"/>
          </a:xfrm>
        </p:spPr>
        <p:txBody>
          <a:bodyPr>
            <a:normAutofit/>
          </a:bodyPr>
          <a:lstStyle/>
          <a:p>
            <a:pPr algn="r" rtl="1"/>
            <a:endParaRPr lang="en-US" sz="1500" dirty="0">
              <a:cs typeface="B Yagut" panose="00000400000000000000" pitchFamily="2" charset="-78"/>
            </a:endParaRPr>
          </a:p>
          <a:p>
            <a:pPr algn="r" rtl="1"/>
            <a:endParaRPr lang="en-US" sz="1500" dirty="0">
              <a:cs typeface="B Yagut" panose="00000400000000000000" pitchFamily="2" charset="-78"/>
            </a:endParaRPr>
          </a:p>
          <a:p>
            <a:pPr algn="r" rtl="1"/>
            <a:endParaRPr lang="en-US" sz="1500" dirty="0">
              <a:cs typeface="B Yagut" panose="00000400000000000000" pitchFamily="2" charset="-78"/>
            </a:endParaRPr>
          </a:p>
          <a:p>
            <a:pPr algn="r" rtl="1"/>
            <a:endParaRPr lang="en-US" sz="1500" dirty="0">
              <a:cs typeface="B Yagut" panose="00000400000000000000" pitchFamily="2" charset="-78"/>
            </a:endParaRPr>
          </a:p>
          <a:p>
            <a:pPr marL="0" indent="0" algn="r" rtl="1">
              <a:buNone/>
            </a:pPr>
            <a:endParaRPr lang="en-US" sz="1500" dirty="0">
              <a:cs typeface="B Yagut" panose="00000400000000000000" pitchFamily="2" charset="-78"/>
            </a:endParaRPr>
          </a:p>
          <a:p>
            <a:pPr algn="r" rtl="1"/>
            <a:r>
              <a:rPr lang="fa-IR" sz="1500" dirty="0">
                <a:cs typeface="B Yagut" panose="00000400000000000000" pitchFamily="2" charset="-78"/>
              </a:rPr>
              <a:t>نام ونام خانوادگی مدرس:</a:t>
            </a:r>
            <a:r>
              <a:rPr lang="en-US" sz="1500" dirty="0">
                <a:cs typeface="B Yagut" panose="00000400000000000000" pitchFamily="2" charset="-78"/>
              </a:rPr>
              <a:t> </a:t>
            </a:r>
            <a:r>
              <a:rPr lang="fa-IR" sz="1500" dirty="0">
                <a:cs typeface="B Yagut" panose="00000400000000000000" pitchFamily="2" charset="-78"/>
              </a:rPr>
              <a:t>فاطمه بهرامی</a:t>
            </a:r>
            <a:endParaRPr lang="en-US" sz="1500" dirty="0">
              <a:cs typeface="B Yagut" panose="00000400000000000000" pitchFamily="2" charset="-78"/>
            </a:endParaRPr>
          </a:p>
          <a:p>
            <a:pPr algn="r" rtl="1"/>
            <a:r>
              <a:rPr lang="fa-IR" sz="1500" dirty="0">
                <a:cs typeface="B Yagut" panose="00000400000000000000" pitchFamily="2" charset="-78"/>
              </a:rPr>
              <a:t>مدرک تحصیلی: کارشناسی ارشد پرستاری</a:t>
            </a:r>
          </a:p>
          <a:p>
            <a:pPr algn="r" rtl="1"/>
            <a:r>
              <a:rPr lang="fa-IR" sz="1500" dirty="0">
                <a:cs typeface="B Yagut" panose="00000400000000000000" pitchFamily="2" charset="-78"/>
              </a:rPr>
              <a:t>موقعیت سازمانی مدرس: مربی</a:t>
            </a:r>
            <a:endParaRPr lang="en-US" sz="1500" dirty="0">
              <a:cs typeface="B Yagut" panose="00000400000000000000" pitchFamily="2" charset="-78"/>
            </a:endParaRPr>
          </a:p>
          <a:p>
            <a:pPr algn="r" rtl="1"/>
            <a:r>
              <a:rPr lang="fa-IR" sz="1500" dirty="0">
                <a:cs typeface="B Yagut" panose="00000400000000000000" pitchFamily="2" charset="-78"/>
              </a:rPr>
              <a:t>مرکز آموزش بهورزی شهرستان مبارکه</a:t>
            </a:r>
          </a:p>
          <a:p>
            <a:pPr algn="r" rtl="1"/>
            <a:r>
              <a:rPr lang="fa-IR" sz="1500" dirty="0">
                <a:cs typeface="B Yagut" panose="00000400000000000000" pitchFamily="2" charset="-78"/>
              </a:rPr>
              <a:t>دانشگاه علوم پزشکی وخدمات</a:t>
            </a:r>
            <a:endParaRPr lang="en-US" sz="1500" dirty="0">
              <a:cs typeface="B Yagut" panose="00000400000000000000" pitchFamily="2" charset="-78"/>
            </a:endParaRPr>
          </a:p>
          <a:p>
            <a:pPr algn="r" rtl="1"/>
            <a:r>
              <a:rPr lang="fa-IR" sz="1500" dirty="0">
                <a:cs typeface="B Yagut" panose="00000400000000000000" pitchFamily="2" charset="-78"/>
              </a:rPr>
              <a:t>بهداشتی درمان اصفهان</a:t>
            </a:r>
          </a:p>
        </p:txBody>
      </p:sp>
      <p:sp>
        <p:nvSpPr>
          <p:cNvPr id="5" name="Text Placeholder 4">
            <a:extLst>
              <a:ext uri="{FF2B5EF4-FFF2-40B4-BE49-F238E27FC236}">
                <a16:creationId xmlns:a16="http://schemas.microsoft.com/office/drawing/2014/main" xmlns="" id="{E2CE75F2-9F47-4B36-9490-14BCDD25BC85}"/>
              </a:ext>
            </a:extLst>
          </p:cNvPr>
          <p:cNvSpPr>
            <a:spLocks noGrp="1"/>
          </p:cNvSpPr>
          <p:nvPr>
            <p:ph type="body" sz="quarter" idx="3"/>
          </p:nvPr>
        </p:nvSpPr>
        <p:spPr>
          <a:xfrm>
            <a:off x="4572000" y="1685541"/>
            <a:ext cx="3887391" cy="342845"/>
          </a:xfrm>
        </p:spPr>
        <p:txBody>
          <a:bodyPr>
            <a:normAutofit fontScale="85000" lnSpcReduction="20000"/>
          </a:bodyPr>
          <a:lstStyle/>
          <a:p>
            <a:pPr algn="ctr"/>
            <a:r>
              <a:rPr lang="fa-IR">
                <a:cs typeface="B Yagut" panose="00000400000000000000" pitchFamily="2" charset="-78"/>
              </a:rPr>
              <a:t>مشخصات بسته آموزشی</a:t>
            </a:r>
            <a:endParaRPr lang="en-US" dirty="0"/>
          </a:p>
        </p:txBody>
      </p:sp>
      <p:sp>
        <p:nvSpPr>
          <p:cNvPr id="6" name="Content Placeholder 5">
            <a:extLst>
              <a:ext uri="{FF2B5EF4-FFF2-40B4-BE49-F238E27FC236}">
                <a16:creationId xmlns:a16="http://schemas.microsoft.com/office/drawing/2014/main" xmlns="" id="{EE25C4D1-853F-4F33-AD9C-751ADB630AE9}"/>
              </a:ext>
            </a:extLst>
          </p:cNvPr>
          <p:cNvSpPr>
            <a:spLocks noGrp="1"/>
          </p:cNvSpPr>
          <p:nvPr>
            <p:ph sz="quarter" idx="4"/>
          </p:nvPr>
        </p:nvSpPr>
        <p:spPr>
          <a:xfrm>
            <a:off x="4629150" y="2086471"/>
            <a:ext cx="3887391" cy="3413027"/>
          </a:xfrm>
        </p:spPr>
        <p:txBody>
          <a:bodyPr>
            <a:normAutofit/>
          </a:bodyPr>
          <a:lstStyle/>
          <a:p>
            <a:pPr marL="0" indent="0" algn="r">
              <a:buNone/>
            </a:pPr>
            <a:r>
              <a:rPr lang="fa-IR" sz="1500" dirty="0">
                <a:cs typeface="B Yagut" pitchFamily="2" charset="-78"/>
              </a:rPr>
              <a:t>حیطه درس:</a:t>
            </a:r>
            <a:endParaRPr lang="en-US" sz="1500" dirty="0">
              <a:cs typeface="B Yagut" pitchFamily="2" charset="-78"/>
            </a:endParaRPr>
          </a:p>
          <a:p>
            <a:pPr marL="0" indent="0" algn="r">
              <a:buNone/>
            </a:pPr>
            <a:r>
              <a:rPr lang="fa-IR" sz="1500" dirty="0" smtClean="0">
                <a:cs typeface="B Yagut" pitchFamily="2" charset="-78"/>
              </a:rPr>
              <a:t>بیماریهای غیر واگیر </a:t>
            </a:r>
            <a:endParaRPr lang="fa-IR" altLang="en-US" sz="1500" dirty="0">
              <a:cs typeface="B Yagut" pitchFamily="2" charset="-78"/>
            </a:endParaRPr>
          </a:p>
          <a:p>
            <a:pPr marL="0" indent="0" algn="r">
              <a:buNone/>
            </a:pPr>
            <a:endParaRPr lang="fa-IR" sz="1500" dirty="0">
              <a:cs typeface="B Yagut" pitchFamily="2" charset="-78"/>
            </a:endParaRPr>
          </a:p>
          <a:p>
            <a:pPr marL="0" indent="0" algn="r" rtl="1">
              <a:buNone/>
            </a:pPr>
            <a:r>
              <a:rPr lang="fa-IR" sz="1500" dirty="0" smtClean="0">
                <a:cs typeface="B Yagut" pitchFamily="2" charset="-78"/>
              </a:rPr>
              <a:t>تاریخ </a:t>
            </a:r>
            <a:r>
              <a:rPr lang="fa-IR" sz="1500" dirty="0">
                <a:cs typeface="B Yagut" pitchFamily="2" charset="-78"/>
              </a:rPr>
              <a:t>آخرین بازنگری: </a:t>
            </a:r>
            <a:r>
              <a:rPr lang="fa-IR" sz="1500" dirty="0" smtClean="0">
                <a:cs typeface="B Yagut" pitchFamily="2" charset="-78"/>
              </a:rPr>
              <a:t>1399/4/7</a:t>
            </a:r>
            <a:endParaRPr lang="en-US" sz="1500" dirty="0" smtClean="0">
              <a:cs typeface="B Yagut" pitchFamily="2" charset="-78"/>
            </a:endParaRPr>
          </a:p>
          <a:p>
            <a:pPr marL="0" indent="0" algn="r">
              <a:buNone/>
            </a:pPr>
            <a:r>
              <a:rPr lang="fa-IR" sz="1500" dirty="0" smtClean="0">
                <a:cs typeface="B Yagut" pitchFamily="2" charset="-78"/>
              </a:rPr>
              <a:t>نوبت </a:t>
            </a:r>
            <a:r>
              <a:rPr lang="fa-IR" sz="1500" dirty="0">
                <a:cs typeface="B Yagut" pitchFamily="2" charset="-78"/>
              </a:rPr>
              <a:t>تهیه </a:t>
            </a:r>
            <a:r>
              <a:rPr lang="fa-IR" sz="1500" dirty="0" smtClean="0">
                <a:cs typeface="B Yagut" pitchFamily="2" charset="-78"/>
              </a:rPr>
              <a:t>:2</a:t>
            </a:r>
            <a:endParaRPr lang="fa-IR" sz="1500" dirty="0">
              <a:cs typeface="B Yagut" pitchFamily="2" charset="-78"/>
            </a:endParaRPr>
          </a:p>
          <a:p>
            <a:pPr marL="0" indent="0" algn="r">
              <a:buNone/>
            </a:pPr>
            <a:r>
              <a:rPr lang="fa-IR" sz="1500" dirty="0"/>
              <a:t>نام فایل:</a:t>
            </a:r>
          </a:p>
          <a:p>
            <a:pPr marL="0" indent="0" algn="ctr" rtl="1">
              <a:buNone/>
            </a:pPr>
            <a:r>
              <a:rPr lang="en-US" altLang="en-US" sz="1500" dirty="0" err="1" smtClean="0">
                <a:cs typeface="B Yagut" pitchFamily="2" charset="-78"/>
              </a:rPr>
              <a:t>kolyave</a:t>
            </a:r>
            <a:r>
              <a:rPr lang="en-US" altLang="en-US" sz="1500" dirty="0" smtClean="0">
                <a:cs typeface="B Yagut" pitchFamily="2" charset="-78"/>
              </a:rPr>
              <a:t>- edit 2 </a:t>
            </a:r>
            <a:r>
              <a:rPr lang="fa-IR" altLang="en-US" sz="1500" dirty="0" smtClean="0">
                <a:cs typeface="B Yagut" pitchFamily="2" charset="-78"/>
              </a:rPr>
              <a:t> </a:t>
            </a:r>
            <a:r>
              <a:rPr lang="en-US" altLang="en-US" sz="1500" dirty="0" smtClean="0">
                <a:cs typeface="B Yagut" pitchFamily="2" charset="-78"/>
              </a:rPr>
              <a:t>NC-</a:t>
            </a:r>
            <a:r>
              <a:rPr lang="en-US" altLang="en-US" sz="1500" dirty="0" err="1" smtClean="0">
                <a:cs typeface="B Yagut" pitchFamily="2" charset="-78"/>
              </a:rPr>
              <a:t>ashnayi</a:t>
            </a:r>
            <a:r>
              <a:rPr lang="en-US" altLang="en-US" sz="1500" dirty="0" smtClean="0">
                <a:cs typeface="B Yagut" pitchFamily="2" charset="-78"/>
              </a:rPr>
              <a:t> –</a:t>
            </a:r>
            <a:r>
              <a:rPr lang="en-US" altLang="en-US" sz="1500" dirty="0" err="1" smtClean="0">
                <a:cs typeface="B Yagut" pitchFamily="2" charset="-78"/>
              </a:rPr>
              <a:t>ba</a:t>
            </a:r>
            <a:r>
              <a:rPr lang="en-US" altLang="en-US" sz="1500" dirty="0" smtClean="0">
                <a:cs typeface="B Yagut" pitchFamily="2" charset="-78"/>
              </a:rPr>
              <a:t>- </a:t>
            </a:r>
            <a:r>
              <a:rPr lang="en-US" altLang="en-US" sz="1500" dirty="0" err="1" smtClean="0">
                <a:cs typeface="B Yagut" pitchFamily="2" charset="-78"/>
              </a:rPr>
              <a:t>bimarihaye</a:t>
            </a:r>
            <a:endParaRPr lang="en-US" altLang="en-US" sz="1500" dirty="0">
              <a:cs typeface="B Yagut" pitchFamily="2" charset="-78"/>
            </a:endParaRPr>
          </a:p>
          <a:p>
            <a:pPr marL="0" indent="0" algn="r">
              <a:buNone/>
            </a:pPr>
            <a:endParaRPr lang="en-US" sz="1500" dirty="0"/>
          </a:p>
        </p:txBody>
      </p:sp>
      <p:pic>
        <p:nvPicPr>
          <p:cNvPr id="7" name="Picture 2" descr="F:\مدارک\bbahrami.jpg">
            <a:extLst>
              <a:ext uri="{FF2B5EF4-FFF2-40B4-BE49-F238E27FC236}">
                <a16:creationId xmlns:a16="http://schemas.microsoft.com/office/drawing/2014/main" xmlns="" id="{E3A81DB7-3822-4258-A924-DA30F4C9B9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075" y="2249951"/>
            <a:ext cx="1152128" cy="1021320"/>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4321276"/>
      </p:ext>
    </p:extLst>
  </p:cSld>
  <p:clrMapOvr>
    <a:masterClrMapping/>
  </p:clrMapOvr>
  <mc:AlternateContent xmlns:mc="http://schemas.openxmlformats.org/markup-compatibility/2006" xmlns:p14="http://schemas.microsoft.com/office/powerpoint/2010/main">
    <mc:Choice Requires="p14">
      <p:transition spd="slow" p14:dur="2000" advTm="11724"/>
    </mc:Choice>
    <mc:Fallback xmlns="">
      <p:transition spd="slow" advTm="11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0200"/>
            <a:ext cx="7848600" cy="4525963"/>
          </a:xfrm>
        </p:spPr>
        <p:txBody>
          <a:bodyPr>
            <a:normAutofit/>
          </a:bodyPr>
          <a:lstStyle/>
          <a:p>
            <a:pPr algn="just" rtl="1"/>
            <a:r>
              <a:rPr lang="ar-SA" sz="2800" dirty="0">
                <a:cs typeface="B Yagut" panose="00000400000000000000" pitchFamily="2" charset="-78"/>
              </a:rPr>
              <a:t>از كار افتادن حاد كليه بدليل عفونت </a:t>
            </a:r>
            <a:r>
              <a:rPr lang="ar-SA" sz="2800" dirty="0" smtClean="0">
                <a:cs typeface="B Yagut" panose="00000400000000000000" pitchFamily="2" charset="-78"/>
              </a:rPr>
              <a:t>باكتريا</a:t>
            </a:r>
            <a:r>
              <a:rPr lang="fa-IR" sz="2800" dirty="0" smtClean="0">
                <a:cs typeface="B Yagut" panose="00000400000000000000" pitchFamily="2" charset="-78"/>
              </a:rPr>
              <a:t>ئ</a:t>
            </a:r>
            <a:r>
              <a:rPr lang="ar-SA" sz="2800" dirty="0" smtClean="0">
                <a:cs typeface="B Yagut" panose="00000400000000000000" pitchFamily="2" charset="-78"/>
              </a:rPr>
              <a:t>ي </a:t>
            </a:r>
            <a:r>
              <a:rPr lang="ar-SA" sz="2800" dirty="0">
                <a:cs typeface="B Yagut" panose="00000400000000000000" pitchFamily="2" charset="-78"/>
              </a:rPr>
              <a:t>، جراحت ، شوك، حمله قلبي ، مسموميت يا مصرف زياده از حد دارو ايجاد مي شود. </a:t>
            </a:r>
            <a:endParaRPr lang="fa-IR" sz="2800" dirty="0" smtClean="0">
              <a:cs typeface="B Yagut" panose="00000400000000000000" pitchFamily="2" charset="-78"/>
            </a:endParaRPr>
          </a:p>
          <a:p>
            <a:pPr algn="just" rtl="1"/>
            <a:r>
              <a:rPr lang="fa-IR" sz="2800" dirty="0" smtClean="0">
                <a:cs typeface="B Yagut" panose="00000400000000000000" pitchFamily="2" charset="-78"/>
              </a:rPr>
              <a:t>در صورت درمان می تواند به کلی بهبود یابد .</a:t>
            </a:r>
          </a:p>
          <a:p>
            <a:pPr marL="0" indent="0" algn="just" rtl="1">
              <a:buNone/>
            </a:pPr>
            <a:endParaRPr lang="fa-IR" sz="2800" dirty="0" smtClean="0">
              <a:cs typeface="B Yagut" panose="00000400000000000000" pitchFamily="2" charset="-78"/>
            </a:endParaRPr>
          </a:p>
          <a:p>
            <a:pPr marL="0" indent="0" algn="just" rtl="1">
              <a:buNone/>
            </a:pPr>
            <a:r>
              <a:rPr lang="fa-IR" sz="2800" b="1" dirty="0" smtClean="0">
                <a:cs typeface="B Yagut" panose="00000400000000000000" pitchFamily="2" charset="-78"/>
              </a:rPr>
              <a:t>  </a:t>
            </a:r>
            <a:r>
              <a:rPr lang="ar-SA" sz="2800" b="1" dirty="0" smtClean="0">
                <a:cs typeface="B Yagut" panose="00000400000000000000" pitchFamily="2" charset="-78"/>
              </a:rPr>
              <a:t>درمان</a:t>
            </a:r>
            <a:r>
              <a:rPr lang="ar-SA" sz="2800" dirty="0" smtClean="0">
                <a:cs typeface="B Yagut" panose="00000400000000000000" pitchFamily="2" charset="-78"/>
              </a:rPr>
              <a:t> </a:t>
            </a:r>
            <a:r>
              <a:rPr lang="fa-IR" sz="2800" dirty="0" smtClean="0">
                <a:cs typeface="B Yagut" panose="00000400000000000000" pitchFamily="2" charset="-78"/>
              </a:rPr>
              <a:t>: </a:t>
            </a:r>
            <a:r>
              <a:rPr lang="ar-SA" sz="2800" dirty="0" smtClean="0">
                <a:cs typeface="B Yagut" panose="00000400000000000000" pitchFamily="2" charset="-78"/>
              </a:rPr>
              <a:t>بر </a:t>
            </a:r>
            <a:r>
              <a:rPr lang="ar-SA" sz="2800" dirty="0">
                <a:cs typeface="B Yagut" panose="00000400000000000000" pitchFamily="2" charset="-78"/>
              </a:rPr>
              <a:t>طرف نمودن مشكلي است كه منجر به از كارافتادگي آن شده </a:t>
            </a:r>
            <a:r>
              <a:rPr lang="fa-IR" sz="2800" dirty="0" smtClean="0">
                <a:cs typeface="B Yagut" panose="00000400000000000000" pitchFamily="2" charset="-78"/>
              </a:rPr>
              <a:t>است</a:t>
            </a:r>
            <a:endParaRPr lang="fa-I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7708920"/>
      </p:ext>
    </p:extLst>
  </p:cSld>
  <p:clrMapOvr>
    <a:masterClrMapping/>
  </p:clrMapOvr>
  <mc:AlternateContent xmlns:mc="http://schemas.openxmlformats.org/markup-compatibility/2006" xmlns:p14="http://schemas.microsoft.com/office/powerpoint/2010/main">
    <mc:Choice Requires="p14">
      <p:transition spd="slow" p14:dur="2000" advTm="46738"/>
    </mc:Choice>
    <mc:Fallback xmlns="">
      <p:transition spd="slow" advTm="4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14400"/>
            <a:ext cx="7772400" cy="5211763"/>
          </a:xfrm>
        </p:spPr>
        <p:txBody>
          <a:bodyPr>
            <a:normAutofit/>
          </a:bodyPr>
          <a:lstStyle/>
          <a:p>
            <a:pPr algn="r" rtl="1"/>
            <a:r>
              <a:rPr lang="ar-SA" sz="2800" dirty="0">
                <a:cs typeface="B Yagut" panose="00000400000000000000" pitchFamily="2" charset="-78"/>
              </a:rPr>
              <a:t>از كارافتادگي مزمن كليه </a:t>
            </a:r>
            <a:r>
              <a:rPr lang="ar-SA" sz="2800" dirty="0" smtClean="0">
                <a:cs typeface="B Yagut" panose="00000400000000000000" pitchFamily="2" charset="-78"/>
              </a:rPr>
              <a:t>عبارت </a:t>
            </a:r>
            <a:r>
              <a:rPr lang="ar-SA" sz="2800" dirty="0">
                <a:cs typeface="B Yagut" panose="00000400000000000000" pitchFamily="2" charset="-78"/>
              </a:rPr>
              <a:t>است </a:t>
            </a:r>
            <a:r>
              <a:rPr lang="ar-SA" sz="2800" dirty="0" smtClean="0">
                <a:cs typeface="B Yagut" panose="00000400000000000000" pitchFamily="2" charset="-78"/>
              </a:rPr>
              <a:t>از</a:t>
            </a:r>
            <a:r>
              <a:rPr lang="fa-IR" sz="2800" dirty="0" smtClean="0">
                <a:cs typeface="B Yagut" panose="00000400000000000000" pitchFamily="2" charset="-78"/>
              </a:rPr>
              <a:t>:</a:t>
            </a:r>
            <a:r>
              <a:rPr lang="ar-SA" sz="2800" dirty="0" smtClean="0">
                <a:cs typeface="B Yagut" panose="00000400000000000000" pitchFamily="2" charset="-78"/>
              </a:rPr>
              <a:t> </a:t>
            </a:r>
            <a:r>
              <a:rPr lang="ar-SA" sz="2800" dirty="0">
                <a:cs typeface="B Yagut" panose="00000400000000000000" pitchFamily="2" charset="-78"/>
              </a:rPr>
              <a:t>بدتر شدن عمل كليه در طول </a:t>
            </a:r>
            <a:r>
              <a:rPr lang="fa-IR" sz="2800" dirty="0">
                <a:cs typeface="B Yagut" panose="00000400000000000000" pitchFamily="2" charset="-78"/>
              </a:rPr>
              <a:t>یک دوره زمانی چند </a:t>
            </a:r>
            <a:r>
              <a:rPr lang="fa-IR" sz="2800" dirty="0" smtClean="0">
                <a:cs typeface="B Yagut" panose="00000400000000000000" pitchFamily="2" charset="-78"/>
              </a:rPr>
              <a:t>ماهه.</a:t>
            </a:r>
          </a:p>
          <a:p>
            <a:pPr algn="r" rtl="1"/>
            <a:endParaRPr lang="fa-IR" sz="2800" dirty="0" smtClean="0">
              <a:cs typeface="B Yagut" panose="00000400000000000000" pitchFamily="2" charset="-78"/>
            </a:endParaRPr>
          </a:p>
          <a:p>
            <a:pPr algn="just" rtl="1"/>
            <a:r>
              <a:rPr lang="fa-IR" sz="2800" dirty="0" smtClean="0">
                <a:cs typeface="B Yagut" panose="00000400000000000000" pitchFamily="2" charset="-78"/>
              </a:rPr>
              <a:t> </a:t>
            </a:r>
            <a:r>
              <a:rPr lang="fa-IR" sz="2800" dirty="0">
                <a:cs typeface="B Yagut" panose="00000400000000000000" pitchFamily="2" charset="-78"/>
              </a:rPr>
              <a:t>به عبارت دیگر زمانی که حد اقل به مدت 3ماه کلیه دچار علائم غیر طبیعی مثل دفع پروتئین در ادرار ،یا افت در عملکرد خود (یعنی دفع آب ومواد زاید) باشند،بیماری مزمن کلیه </a:t>
            </a:r>
            <a:r>
              <a:rPr lang="fa-IR" sz="2800" dirty="0" smtClean="0">
                <a:cs typeface="B Yagut" panose="00000400000000000000" pitchFamily="2" charset="-78"/>
              </a:rPr>
              <a:t>بوجود می </a:t>
            </a:r>
            <a:r>
              <a:rPr lang="fa-IR" sz="2800" dirty="0">
                <a:cs typeface="B Yagut" panose="00000400000000000000" pitchFamily="2" charset="-78"/>
              </a:rPr>
              <a:t>آید </a:t>
            </a:r>
            <a:r>
              <a:rPr lang="fa-IR" sz="2800" dirty="0" smtClean="0">
                <a:cs typeface="B Yagut" panose="00000400000000000000" pitchFamily="2" charset="-78"/>
              </a:rPr>
              <a:t>.</a:t>
            </a:r>
          </a:p>
          <a:p>
            <a:pPr marL="0" indent="0" algn="just" rtl="1">
              <a:buNone/>
            </a:pPr>
            <a:endParaRPr lang="fa-IR" sz="2800" dirty="0" smtClean="0">
              <a:cs typeface="B Yagut" panose="00000400000000000000" pitchFamily="2" charset="-78"/>
            </a:endParaRPr>
          </a:p>
          <a:p>
            <a:pPr marL="0" indent="0" algn="r" rtl="1">
              <a:buNone/>
            </a:pPr>
            <a:r>
              <a:rPr lang="fa-IR" sz="2800" dirty="0">
                <a:cs typeface="B Yagut" panose="00000400000000000000" pitchFamily="2" charset="-78"/>
              </a:rPr>
              <a:t> </a:t>
            </a:r>
            <a:r>
              <a:rPr lang="fa-IR" sz="2800" b="1" dirty="0" smtClean="0">
                <a:cs typeface="B Yagut" panose="00000400000000000000" pitchFamily="2" charset="-78"/>
              </a:rPr>
              <a:t>درمان</a:t>
            </a:r>
            <a:r>
              <a:rPr lang="fa-IR" sz="2800" dirty="0" smtClean="0">
                <a:cs typeface="B Yagut" panose="00000400000000000000" pitchFamily="2" charset="-78"/>
              </a:rPr>
              <a:t> : دیالیز </a:t>
            </a:r>
            <a:r>
              <a:rPr lang="ar-SA" sz="2800" dirty="0" smtClean="0">
                <a:cs typeface="B Yagut" panose="00000400000000000000" pitchFamily="2" charset="-78"/>
              </a:rPr>
              <a:t>یا </a:t>
            </a:r>
            <a:r>
              <a:rPr lang="ar-SA" sz="2800" dirty="0">
                <a:cs typeface="B Yagut" panose="00000400000000000000" pitchFamily="2" charset="-78"/>
              </a:rPr>
              <a:t>پیوند </a:t>
            </a:r>
            <a:r>
              <a:rPr lang="ar-SA" sz="2800" dirty="0" smtClean="0">
                <a:cs typeface="B Yagut" panose="00000400000000000000" pitchFamily="2" charset="-78"/>
              </a:rPr>
              <a:t>کلیه</a:t>
            </a:r>
            <a:endParaRPr lang="fa-IR"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5657507"/>
      </p:ext>
    </p:extLst>
  </p:cSld>
  <p:clrMapOvr>
    <a:masterClrMapping/>
  </p:clrMapOvr>
  <mc:AlternateContent xmlns:mc="http://schemas.openxmlformats.org/markup-compatibility/2006" xmlns:p14="http://schemas.microsoft.com/office/powerpoint/2010/main">
    <mc:Choice Requires="p14">
      <p:transition spd="slow" p14:dur="2000" advTm="42154"/>
    </mc:Choice>
    <mc:Fallback xmlns="">
      <p:transition spd="slow" advTm="4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latin typeface="+mn-lt"/>
                <a:ea typeface="+mn-ea"/>
                <a:cs typeface="B Yagut" panose="00000400000000000000" pitchFamily="2" charset="-78"/>
              </a:rPr>
              <a:t>علائم</a:t>
            </a:r>
            <a:r>
              <a:rPr lang="ar-SA" sz="4000" dirty="0">
                <a:cs typeface="B Yagut" panose="00000400000000000000" pitchFamily="2" charset="-78"/>
              </a:rPr>
              <a:t> </a:t>
            </a:r>
            <a:r>
              <a:rPr lang="ar-SA" sz="4000" dirty="0" smtClean="0">
                <a:cs typeface="B Yagut" panose="00000400000000000000" pitchFamily="2" charset="-78"/>
              </a:rPr>
              <a:t>نارسایی</a:t>
            </a:r>
            <a:r>
              <a:rPr lang="fa-IR" sz="4000" dirty="0" smtClean="0">
                <a:cs typeface="B Yagut" panose="00000400000000000000" pitchFamily="2" charset="-78"/>
              </a:rPr>
              <a:t> مزمن</a:t>
            </a:r>
            <a:r>
              <a:rPr lang="ar-SA" sz="4000" dirty="0" smtClean="0">
                <a:cs typeface="B Yagut" panose="00000400000000000000" pitchFamily="2" charset="-78"/>
              </a:rPr>
              <a:t> </a:t>
            </a:r>
            <a:r>
              <a:rPr lang="ar-SA" sz="4000" dirty="0">
                <a:cs typeface="B Yagut" panose="00000400000000000000" pitchFamily="2" charset="-78"/>
              </a:rPr>
              <a:t>کلیه </a:t>
            </a:r>
            <a:endParaRPr lang="fa-IR" sz="4000" dirty="0">
              <a:latin typeface="+mn-lt"/>
              <a:ea typeface="+mn-ea"/>
              <a:cs typeface="B Yagut" panose="00000400000000000000" pitchFamily="2" charset="-78"/>
            </a:endParaRPr>
          </a:p>
        </p:txBody>
      </p:sp>
      <p:sp>
        <p:nvSpPr>
          <p:cNvPr id="3" name="Content Placeholder 2"/>
          <p:cNvSpPr>
            <a:spLocks noGrp="1"/>
          </p:cNvSpPr>
          <p:nvPr>
            <p:ph idx="1"/>
          </p:nvPr>
        </p:nvSpPr>
        <p:spPr/>
        <p:txBody>
          <a:bodyPr>
            <a:noAutofit/>
          </a:bodyPr>
          <a:lstStyle/>
          <a:p>
            <a:pPr algn="r" rtl="1"/>
            <a:r>
              <a:rPr lang="fa-IR" sz="2800" dirty="0" smtClean="0">
                <a:cs typeface="B Yagut" panose="00000400000000000000" pitchFamily="2" charset="-78"/>
              </a:rPr>
              <a:t>کاهش مقدار ادرار </a:t>
            </a:r>
          </a:p>
          <a:p>
            <a:pPr algn="r" rtl="1"/>
            <a:r>
              <a:rPr lang="fa-IR" sz="2800" dirty="0" smtClean="0">
                <a:cs typeface="B Yagut" panose="00000400000000000000" pitchFamily="2" charset="-78"/>
              </a:rPr>
              <a:t>تورم پا</a:t>
            </a:r>
          </a:p>
          <a:p>
            <a:pPr algn="r" rtl="1"/>
            <a:r>
              <a:rPr lang="fa-IR" sz="2800" dirty="0" smtClean="0">
                <a:cs typeface="B Yagut" panose="00000400000000000000" pitchFamily="2" charset="-78"/>
              </a:rPr>
              <a:t>تنگی نفس </a:t>
            </a:r>
          </a:p>
          <a:p>
            <a:pPr algn="r" rtl="1"/>
            <a:r>
              <a:rPr lang="fa-IR" sz="2800" dirty="0" smtClean="0">
                <a:cs typeface="B Yagut" panose="00000400000000000000" pitchFamily="2" charset="-78"/>
              </a:rPr>
              <a:t>خستگی بیش از حد </a:t>
            </a:r>
          </a:p>
          <a:p>
            <a:pPr algn="r" rtl="1"/>
            <a:r>
              <a:rPr lang="fa-IR" sz="2800" dirty="0" smtClean="0">
                <a:cs typeface="B Yagut" panose="00000400000000000000" pitchFamily="2" charset="-78"/>
              </a:rPr>
              <a:t>تهوع مداوم </a:t>
            </a:r>
          </a:p>
          <a:p>
            <a:pPr algn="r" rtl="1"/>
            <a:r>
              <a:rPr lang="fa-IR" sz="2800" dirty="0" smtClean="0">
                <a:cs typeface="B Yagut" panose="00000400000000000000" pitchFamily="2" charset="-78"/>
              </a:rPr>
              <a:t>گیجی </a:t>
            </a:r>
          </a:p>
          <a:p>
            <a:pPr algn="r" rtl="1"/>
            <a:r>
              <a:rPr lang="fa-IR" sz="2800" dirty="0" smtClean="0">
                <a:cs typeface="B Yagut" panose="00000400000000000000" pitchFamily="2" charset="-78"/>
              </a:rPr>
              <a:t>تشنج </a:t>
            </a:r>
          </a:p>
          <a:p>
            <a:pPr algn="r" rtl="1"/>
            <a:r>
              <a:rPr lang="fa-IR" sz="2800" dirty="0" smtClean="0">
                <a:cs typeface="B Yagut" panose="00000400000000000000" pitchFamily="2" charset="-78"/>
              </a:rPr>
              <a:t>کما</a:t>
            </a:r>
            <a:endParaRPr lang="fa-IR"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29281"/>
      </p:ext>
    </p:extLst>
  </p:cSld>
  <p:clrMapOvr>
    <a:masterClrMapping/>
  </p:clrMapOvr>
  <mc:AlternateContent xmlns:mc="http://schemas.openxmlformats.org/markup-compatibility/2006" xmlns:p14="http://schemas.microsoft.com/office/powerpoint/2010/main">
    <mc:Choice Requires="p14">
      <p:transition spd="slow" p14:dur="2000" advTm="29465"/>
    </mc:Choice>
    <mc:Fallback xmlns="">
      <p:transition spd="slow" advTm="2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latin typeface="+mn-lt"/>
                <a:ea typeface="+mn-ea"/>
                <a:cs typeface="B Yagut" panose="00000400000000000000" pitchFamily="2" charset="-78"/>
              </a:rPr>
              <a:t>علل</a:t>
            </a:r>
            <a:r>
              <a:rPr lang="ar-SA" sz="4000" dirty="0">
                <a:cs typeface="B Yagut" panose="00000400000000000000" pitchFamily="2" charset="-78"/>
              </a:rPr>
              <a:t> نارسایی </a:t>
            </a:r>
            <a:r>
              <a:rPr lang="fa-IR" sz="4000" dirty="0" smtClean="0">
                <a:cs typeface="B Yagut" panose="00000400000000000000" pitchFamily="2" charset="-78"/>
              </a:rPr>
              <a:t>مزمن </a:t>
            </a:r>
            <a:r>
              <a:rPr lang="ar-SA" sz="4000" dirty="0" smtClean="0">
                <a:cs typeface="B Yagut" panose="00000400000000000000" pitchFamily="2" charset="-78"/>
              </a:rPr>
              <a:t>کلیه </a:t>
            </a:r>
            <a:endParaRPr lang="fa-IR" sz="4000" dirty="0">
              <a:latin typeface="+mn-lt"/>
              <a:ea typeface="+mn-ea"/>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800" dirty="0" smtClean="0">
                <a:cs typeface="B Yagut" panose="00000400000000000000" pitchFamily="2" charset="-78"/>
              </a:rPr>
              <a:t>دیابت </a:t>
            </a:r>
          </a:p>
          <a:p>
            <a:pPr algn="r" rtl="1"/>
            <a:r>
              <a:rPr lang="fa-IR" sz="2800" dirty="0" smtClean="0">
                <a:cs typeface="B Yagut" panose="00000400000000000000" pitchFamily="2" charset="-78"/>
              </a:rPr>
              <a:t>فشارخون بالا </a:t>
            </a:r>
          </a:p>
          <a:p>
            <a:pPr algn="r" rtl="1"/>
            <a:r>
              <a:rPr lang="fa-IR" sz="2800" dirty="0" smtClean="0">
                <a:cs typeface="B Yagut" panose="00000400000000000000" pitchFamily="2" charset="-78"/>
              </a:rPr>
              <a:t>عفونت های مکرر </a:t>
            </a:r>
          </a:p>
          <a:p>
            <a:pPr algn="r" rtl="1"/>
            <a:r>
              <a:rPr lang="fa-IR" sz="2800" dirty="0" smtClean="0">
                <a:cs typeface="B Yagut" panose="00000400000000000000" pitchFamily="2" charset="-78"/>
              </a:rPr>
              <a:t>مسمومیت های داروئی</a:t>
            </a:r>
            <a:r>
              <a:rPr lang="fa-IR" sz="2800" dirty="0" smtClean="0"/>
              <a:t> </a:t>
            </a:r>
          </a:p>
          <a:p>
            <a:pPr algn="r" rtl="1"/>
            <a:r>
              <a:rPr lang="fa-IR" sz="2800" dirty="0" smtClean="0">
                <a:cs typeface="B Yagut" panose="00000400000000000000" pitchFamily="2" charset="-78"/>
              </a:rPr>
              <a:t>بیماری های </a:t>
            </a:r>
            <a:r>
              <a:rPr lang="fa-IR" sz="2800" dirty="0">
                <a:cs typeface="B Yagut" panose="00000400000000000000" pitchFamily="2" charset="-78"/>
              </a:rPr>
              <a:t>کلیه </a:t>
            </a:r>
          </a:p>
          <a:p>
            <a:pPr algn="r" rtl="1"/>
            <a:endParaRPr lang="fa-I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1903139"/>
      </p:ext>
    </p:extLst>
  </p:cSld>
  <p:clrMapOvr>
    <a:masterClrMapping/>
  </p:clrMapOvr>
  <mc:AlternateContent xmlns:mc="http://schemas.openxmlformats.org/markup-compatibility/2006" xmlns:p14="http://schemas.microsoft.com/office/powerpoint/2010/main">
    <mc:Choice Requires="p14">
      <p:transition spd="slow" p14:dur="2000" advTm="16796"/>
    </mc:Choice>
    <mc:Fallback xmlns="">
      <p:transition spd="slow" advTm="16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534400" cy="5821363"/>
          </a:xfrm>
        </p:spPr>
        <p:txBody>
          <a:bodyPr>
            <a:noAutofit/>
          </a:bodyPr>
          <a:lstStyle/>
          <a:p>
            <a:pPr marL="0" indent="0" algn="r" rtl="1">
              <a:buNone/>
            </a:pPr>
            <a:endParaRPr lang="fa-IR" sz="2800" b="1" dirty="0" smtClean="0">
              <a:cs typeface="B Yagut" panose="00000400000000000000" pitchFamily="2" charset="-78"/>
            </a:endParaRPr>
          </a:p>
          <a:p>
            <a:pPr lvl="0" algn="r" rtl="1"/>
            <a:endParaRPr lang="fa-IR" sz="2800" dirty="0" smtClean="0">
              <a:cs typeface="B Yagut" panose="00000400000000000000" pitchFamily="2" charset="-78"/>
            </a:endParaRPr>
          </a:p>
          <a:p>
            <a:pPr lvl="0" algn="r" rtl="1"/>
            <a:r>
              <a:rPr lang="fa-IR" sz="2800" dirty="0" smtClean="0">
                <a:cs typeface="B Yagut" panose="00000400000000000000" pitchFamily="2" charset="-78"/>
              </a:rPr>
              <a:t>عوارض </a:t>
            </a:r>
            <a:r>
              <a:rPr lang="fa-IR" sz="2800" dirty="0">
                <a:cs typeface="B Yagut" panose="00000400000000000000" pitchFamily="2" charset="-78"/>
              </a:rPr>
              <a:t>گوارشی : تهوع واستفراغ </a:t>
            </a:r>
            <a:endParaRPr lang="fa-IR" sz="2800" dirty="0" smtClean="0">
              <a:cs typeface="B Yagut" panose="00000400000000000000" pitchFamily="2" charset="-78"/>
            </a:endParaRPr>
          </a:p>
          <a:p>
            <a:pPr lvl="0" algn="r" rtl="1"/>
            <a:r>
              <a:rPr lang="fa-IR" sz="2800" dirty="0" smtClean="0">
                <a:cs typeface="B Yagut" panose="00000400000000000000" pitchFamily="2" charset="-78"/>
              </a:rPr>
              <a:t>کم  </a:t>
            </a:r>
            <a:r>
              <a:rPr lang="fa-IR" sz="2800" dirty="0">
                <a:cs typeface="B Yagut" panose="00000400000000000000" pitchFamily="2" charset="-78"/>
              </a:rPr>
              <a:t>خونی : ضعف وخستگی</a:t>
            </a:r>
            <a:r>
              <a:rPr lang="fa-IR" sz="2800" dirty="0" smtClean="0">
                <a:cs typeface="B Yagut" panose="00000400000000000000" pitchFamily="2" charset="-78"/>
              </a:rPr>
              <a:t>، حساسیت </a:t>
            </a:r>
            <a:r>
              <a:rPr lang="fa-IR" sz="2800" dirty="0">
                <a:cs typeface="B Yagut" panose="00000400000000000000" pitchFamily="2" charset="-78"/>
              </a:rPr>
              <a:t>به سرما، کم خونی ،افزایش حساسیت به خونریزی</a:t>
            </a:r>
            <a:endParaRPr lang="en-US" sz="2800" dirty="0">
              <a:cs typeface="B Yagut" panose="00000400000000000000" pitchFamily="2" charset="-78"/>
            </a:endParaRPr>
          </a:p>
          <a:p>
            <a:pPr lvl="0" algn="r" rtl="1"/>
            <a:r>
              <a:rPr lang="fa-IR" sz="2800" dirty="0">
                <a:cs typeface="B Yagut" panose="00000400000000000000" pitchFamily="2" charset="-78"/>
              </a:rPr>
              <a:t>قلبی عروقی : </a:t>
            </a:r>
            <a:r>
              <a:rPr lang="fa-IR" sz="2800" dirty="0" smtClean="0">
                <a:cs typeface="B Yagut" panose="00000400000000000000" pitchFamily="2" charset="-78"/>
              </a:rPr>
              <a:t>نارسائی </a:t>
            </a:r>
            <a:r>
              <a:rPr lang="fa-IR" sz="2800" dirty="0">
                <a:cs typeface="B Yagut" panose="00000400000000000000" pitchFamily="2" charset="-78"/>
              </a:rPr>
              <a:t>قلبی،افزایش فشار خون، افزایش سکته های قلبی ومغزی</a:t>
            </a:r>
            <a:endParaRPr lang="en-US" sz="2800" dirty="0">
              <a:cs typeface="B Yagut" panose="00000400000000000000" pitchFamily="2" charset="-78"/>
            </a:endParaRPr>
          </a:p>
          <a:p>
            <a:pPr lvl="0" algn="r" rtl="1"/>
            <a:r>
              <a:rPr lang="fa-IR" sz="2800" dirty="0">
                <a:cs typeface="B Yagut" panose="00000400000000000000" pitchFamily="2" charset="-78"/>
              </a:rPr>
              <a:t>افزایش آب ونمک در بدن: تورم دور چشم،تجمع آب اضافی در ریه،سرفه،تنگی نفس،ورم پا،بی نظمی ضربان قلب وایست قلبی </a:t>
            </a:r>
            <a:endParaRPr lang="en-US"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Title 1"/>
          <p:cNvSpPr>
            <a:spLocks noGrp="1"/>
          </p:cNvSpPr>
          <p:nvPr>
            <p:ph type="title"/>
          </p:nvPr>
        </p:nvSpPr>
        <p:spPr>
          <a:xfrm>
            <a:off x="442686" y="76200"/>
            <a:ext cx="8229600" cy="1066800"/>
          </a:xfrm>
        </p:spPr>
        <p:txBody>
          <a:bodyPr>
            <a:normAutofit fontScale="90000"/>
          </a:bodyPr>
          <a:lstStyle/>
          <a:p>
            <a:r>
              <a:rPr lang="fa-IR" b="1" dirty="0" smtClean="0">
                <a:cs typeface="B Yagut" panose="00000400000000000000" pitchFamily="2" charset="-78"/>
              </a:rPr>
              <a:t/>
            </a:r>
            <a:br>
              <a:rPr lang="fa-IR" b="1" dirty="0" smtClean="0">
                <a:cs typeface="B Yagut" panose="00000400000000000000" pitchFamily="2" charset="-78"/>
              </a:rPr>
            </a:br>
            <a:r>
              <a:rPr lang="fa-IR" b="1" dirty="0" smtClean="0">
                <a:cs typeface="B Yagut" panose="00000400000000000000" pitchFamily="2" charset="-78"/>
              </a:rPr>
              <a:t/>
            </a:r>
            <a:br>
              <a:rPr lang="fa-IR" b="1" dirty="0" smtClean="0">
                <a:cs typeface="B Yagut" panose="00000400000000000000" pitchFamily="2" charset="-78"/>
              </a:rPr>
            </a:br>
            <a:r>
              <a:rPr lang="fa-IR" dirty="0" smtClean="0">
                <a:cs typeface="B Yagut" panose="00000400000000000000" pitchFamily="2" charset="-78"/>
              </a:rPr>
              <a:t>عوارض نارسایی مزمن کلیه </a:t>
            </a:r>
            <a:r>
              <a:rPr lang="fa-IR" b="1" dirty="0">
                <a:cs typeface="B Yagut" panose="00000400000000000000" pitchFamily="2" charset="-78"/>
              </a:rPr>
              <a:t/>
            </a:r>
            <a:br>
              <a:rPr lang="fa-IR" b="1" dirty="0">
                <a:cs typeface="B Yagut" panose="00000400000000000000" pitchFamily="2" charset="-78"/>
              </a:rPr>
            </a:br>
            <a:endParaRPr lang="fa-IR" dirty="0"/>
          </a:p>
        </p:txBody>
      </p:sp>
    </p:spTree>
    <p:extLst>
      <p:ext uri="{BB962C8B-B14F-4D97-AF65-F5344CB8AC3E}">
        <p14:creationId xmlns:p14="http://schemas.microsoft.com/office/powerpoint/2010/main" val="3311290790"/>
      </p:ext>
    </p:extLst>
  </p:cSld>
  <p:clrMapOvr>
    <a:masterClrMapping/>
  </p:clrMapOvr>
  <mc:AlternateContent xmlns:mc="http://schemas.openxmlformats.org/markup-compatibility/2006" xmlns:p14="http://schemas.microsoft.com/office/powerpoint/2010/main">
    <mc:Choice Requires="p14">
      <p:transition spd="slow" p14:dur="2000" advTm="71571"/>
    </mc:Choice>
    <mc:Fallback xmlns="">
      <p:transition spd="slow" advTm="7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r" rtl="1"/>
            <a:r>
              <a:rPr lang="fa-IR" sz="2800" dirty="0" smtClean="0">
                <a:cs typeface="B Yagut" panose="00000400000000000000" pitchFamily="2" charset="-78"/>
              </a:rPr>
              <a:t>تغییرات </a:t>
            </a:r>
            <a:r>
              <a:rPr lang="fa-IR" sz="2800" dirty="0">
                <a:cs typeface="B Yagut" panose="00000400000000000000" pitchFamily="2" charset="-78"/>
              </a:rPr>
              <a:t>عملکرد جنسی : ناتوانی جنسی وناباروری</a:t>
            </a:r>
            <a:endParaRPr lang="en-US" sz="2800" dirty="0">
              <a:cs typeface="B Yagut" panose="00000400000000000000" pitchFamily="2" charset="-78"/>
            </a:endParaRPr>
          </a:p>
          <a:p>
            <a:pPr lvl="0" algn="r" rtl="1"/>
            <a:r>
              <a:rPr lang="fa-IR" sz="2800" dirty="0">
                <a:cs typeface="B Yagut" panose="00000400000000000000" pitchFamily="2" charset="-78"/>
              </a:rPr>
              <a:t>تغییرات پوست : خارش ،خشکی پوست وپوسته پوسته شدن</a:t>
            </a:r>
            <a:endParaRPr lang="en-US" sz="2800" dirty="0">
              <a:cs typeface="B Yagut" panose="00000400000000000000" pitchFamily="2" charset="-78"/>
            </a:endParaRPr>
          </a:p>
          <a:p>
            <a:pPr lvl="0" algn="r" rtl="1"/>
            <a:r>
              <a:rPr lang="fa-IR" sz="2800" dirty="0">
                <a:cs typeface="B Yagut" panose="00000400000000000000" pitchFamily="2" charset="-78"/>
              </a:rPr>
              <a:t>بیماری های اعصاب : پای بی قرار، احساس سوزش،بی حسی وگزگز</a:t>
            </a:r>
            <a:endParaRPr lang="en-US" sz="2800" dirty="0">
              <a:cs typeface="B Yagut" panose="00000400000000000000" pitchFamily="2" charset="-78"/>
            </a:endParaRPr>
          </a:p>
          <a:p>
            <a:pPr algn="r" rtl="1"/>
            <a:r>
              <a:rPr lang="fa-IR" sz="2800" dirty="0">
                <a:cs typeface="B Yagut" panose="00000400000000000000" pitchFamily="2" charset="-78"/>
              </a:rPr>
              <a:t>کمبود ویتامین </a:t>
            </a:r>
            <a:r>
              <a:rPr lang="en-US" sz="2800" dirty="0">
                <a:cs typeface="B Yagut" panose="00000400000000000000" pitchFamily="2" charset="-78"/>
              </a:rPr>
              <a:t>D</a:t>
            </a:r>
            <a:r>
              <a:rPr lang="fa-IR" sz="2800" dirty="0">
                <a:cs typeface="B Yagut" panose="00000400000000000000" pitchFamily="2" charset="-78"/>
              </a:rPr>
              <a:t> : کاهش جذب کلسیم ،افزایش فسفر خون وبیماری های استخوانی</a:t>
            </a:r>
          </a:p>
          <a:p>
            <a:pPr algn="r" rtl="1"/>
            <a:endParaRPr lang="fa-IR"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Title 1"/>
          <p:cNvSpPr>
            <a:spLocks noGrp="1"/>
          </p:cNvSpPr>
          <p:nvPr>
            <p:ph type="title"/>
          </p:nvPr>
        </p:nvSpPr>
        <p:spPr>
          <a:xfrm>
            <a:off x="442686" y="76200"/>
            <a:ext cx="8229600" cy="1066800"/>
          </a:xfrm>
        </p:spPr>
        <p:txBody>
          <a:bodyPr>
            <a:normAutofit fontScale="90000"/>
          </a:bodyPr>
          <a:lstStyle/>
          <a:p>
            <a:r>
              <a:rPr lang="fa-IR" b="1" dirty="0" smtClean="0">
                <a:cs typeface="B Yagut" panose="00000400000000000000" pitchFamily="2" charset="-78"/>
              </a:rPr>
              <a:t/>
            </a:r>
            <a:br>
              <a:rPr lang="fa-IR" b="1" dirty="0" smtClean="0">
                <a:cs typeface="B Yagut" panose="00000400000000000000" pitchFamily="2" charset="-78"/>
              </a:rPr>
            </a:br>
            <a:r>
              <a:rPr lang="fa-IR" dirty="0" smtClean="0">
                <a:cs typeface="B Yagut" panose="00000400000000000000" pitchFamily="2" charset="-78"/>
              </a:rPr>
              <a:t>عوارض نارسایی مزمن کلیه </a:t>
            </a:r>
            <a:endParaRPr lang="fa-IR" dirty="0"/>
          </a:p>
        </p:txBody>
      </p:sp>
    </p:spTree>
    <p:extLst>
      <p:ext uri="{BB962C8B-B14F-4D97-AF65-F5344CB8AC3E}">
        <p14:creationId xmlns:p14="http://schemas.microsoft.com/office/powerpoint/2010/main" val="3535233719"/>
      </p:ext>
    </p:extLst>
  </p:cSld>
  <p:clrMapOvr>
    <a:masterClrMapping/>
  </p:clrMapOvr>
  <mc:AlternateContent xmlns:mc="http://schemas.openxmlformats.org/markup-compatibility/2006" xmlns:p14="http://schemas.microsoft.com/office/powerpoint/2010/main">
    <mc:Choice Requires="p14">
      <p:transition spd="slow" p14:dur="2000" advTm="37549"/>
    </mc:Choice>
    <mc:Fallback xmlns="">
      <p:transition spd="slow" advTm="37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686800" cy="6629400"/>
          </a:xfrm>
        </p:spPr>
        <p:txBody>
          <a:bodyPr>
            <a:noAutofit/>
          </a:bodyPr>
          <a:lstStyle/>
          <a:p>
            <a:pPr marL="0" indent="0" algn="r" rtl="1">
              <a:buNone/>
            </a:pPr>
            <a:endParaRPr lang="en-US" sz="2800" b="1" dirty="0" smtClean="0">
              <a:cs typeface="B Yagut" panose="00000400000000000000" pitchFamily="2" charset="-78"/>
            </a:endParaRPr>
          </a:p>
          <a:p>
            <a:pPr algn="r" rtl="1"/>
            <a:endParaRPr lang="fa-IR" sz="2800" dirty="0" smtClean="0">
              <a:cs typeface="B Yagut" panose="00000400000000000000" pitchFamily="2" charset="-78"/>
            </a:endParaRPr>
          </a:p>
          <a:p>
            <a:pPr algn="r" rtl="1"/>
            <a:r>
              <a:rPr lang="ar-SA" sz="2800" dirty="0" smtClean="0">
                <a:cs typeface="B Yagut" panose="00000400000000000000" pitchFamily="2" charset="-78"/>
              </a:rPr>
              <a:t>خستگی </a:t>
            </a:r>
            <a:endParaRPr lang="en-US" sz="2800" dirty="0">
              <a:cs typeface="B Yagut" panose="00000400000000000000" pitchFamily="2" charset="-78"/>
            </a:endParaRPr>
          </a:p>
          <a:p>
            <a:pPr algn="r" rtl="1"/>
            <a:r>
              <a:rPr lang="ar-SA" sz="2800" dirty="0" smtClean="0">
                <a:cs typeface="B Yagut" panose="00000400000000000000" pitchFamily="2" charset="-78"/>
              </a:rPr>
              <a:t>دفع </a:t>
            </a:r>
            <a:r>
              <a:rPr lang="ar-SA" sz="2800" dirty="0">
                <a:cs typeface="B Yagut" panose="00000400000000000000" pitchFamily="2" charset="-78"/>
              </a:rPr>
              <a:t>ادرار تیره </a:t>
            </a:r>
            <a:endParaRPr lang="fa-IR" sz="2800" dirty="0" smtClean="0">
              <a:cs typeface="B Yagut" panose="00000400000000000000" pitchFamily="2" charset="-78"/>
            </a:endParaRPr>
          </a:p>
          <a:p>
            <a:pPr algn="r" rtl="1"/>
            <a:r>
              <a:rPr lang="ar-SA" sz="2800" dirty="0" smtClean="0">
                <a:cs typeface="B Yagut" panose="00000400000000000000" pitchFamily="2" charset="-78"/>
              </a:rPr>
              <a:t>کاهش </a:t>
            </a:r>
            <a:r>
              <a:rPr lang="ar-SA" sz="2800" dirty="0">
                <a:cs typeface="B Yagut" panose="00000400000000000000" pitchFamily="2" charset="-78"/>
              </a:rPr>
              <a:t>اشتها(کاهش وزن) </a:t>
            </a:r>
            <a:endParaRPr lang="en-US" sz="2800" dirty="0">
              <a:cs typeface="B Yagut" panose="00000400000000000000" pitchFamily="2" charset="-78"/>
            </a:endParaRPr>
          </a:p>
          <a:p>
            <a:pPr algn="r" rtl="1"/>
            <a:r>
              <a:rPr lang="ar-SA" sz="2800" dirty="0" smtClean="0">
                <a:cs typeface="B Yagut" panose="00000400000000000000" pitchFamily="2" charset="-78"/>
              </a:rPr>
              <a:t>خارش </a:t>
            </a:r>
            <a:r>
              <a:rPr lang="ar-SA" sz="2800" dirty="0">
                <a:cs typeface="B Yagut" panose="00000400000000000000" pitchFamily="2" charset="-78"/>
              </a:rPr>
              <a:t>سراسری پایدار</a:t>
            </a:r>
            <a:endParaRPr lang="en-US" sz="2800" dirty="0">
              <a:cs typeface="B Yagut" panose="00000400000000000000" pitchFamily="2" charset="-78"/>
            </a:endParaRPr>
          </a:p>
          <a:p>
            <a:pPr algn="r" rtl="1"/>
            <a:r>
              <a:rPr lang="en-US" sz="2800" dirty="0">
                <a:cs typeface="B Yagut" panose="00000400000000000000" pitchFamily="2" charset="-78"/>
              </a:rPr>
              <a:t> </a:t>
            </a:r>
            <a:r>
              <a:rPr lang="ar-SA" sz="2800" dirty="0" smtClean="0">
                <a:cs typeface="B Yagut" panose="00000400000000000000" pitchFamily="2" charset="-78"/>
              </a:rPr>
              <a:t>فشار </a:t>
            </a:r>
            <a:r>
              <a:rPr lang="ar-SA" sz="2800" dirty="0">
                <a:cs typeface="B Yagut" panose="00000400000000000000" pitchFamily="2" charset="-78"/>
              </a:rPr>
              <a:t>خون بالا</a:t>
            </a:r>
            <a:endParaRPr lang="en-US" sz="2800" dirty="0">
              <a:cs typeface="B Yagut" panose="00000400000000000000" pitchFamily="2" charset="-78"/>
            </a:endParaRPr>
          </a:p>
          <a:p>
            <a:pPr algn="r" rtl="1"/>
            <a:r>
              <a:rPr lang="ar-SA" sz="2800" dirty="0" smtClean="0">
                <a:cs typeface="B Yagut" panose="00000400000000000000" pitchFamily="2" charset="-78"/>
              </a:rPr>
              <a:t>پیدایش </a:t>
            </a:r>
            <a:r>
              <a:rPr lang="ar-SA" sz="2800" dirty="0">
                <a:cs typeface="B Yagut" panose="00000400000000000000" pitchFamily="2" charset="-78"/>
              </a:rPr>
              <a:t>خون با پروتئین در ادرار</a:t>
            </a:r>
            <a:r>
              <a:rPr lang="en-US" sz="2800" dirty="0" smtClean="0">
                <a:cs typeface="B Yagut" panose="00000400000000000000" pitchFamily="2" charset="-78"/>
              </a:rPr>
              <a:t>.</a:t>
            </a:r>
            <a:endParaRPr lang="fa-IR" sz="2800" dirty="0" smtClean="0">
              <a:cs typeface="B Yagut" panose="00000400000000000000" pitchFamily="2" charset="-78"/>
            </a:endParaRPr>
          </a:p>
          <a:p>
            <a:pPr algn="r" rtl="1"/>
            <a:r>
              <a:rPr lang="fa-IR" sz="2800" dirty="0">
                <a:cs typeface="B Yagut" panose="00000400000000000000" pitchFamily="2" charset="-78"/>
              </a:rPr>
              <a:t>افزایش</a:t>
            </a:r>
            <a:r>
              <a:rPr lang="ar-SA" sz="2800" dirty="0">
                <a:cs typeface="B Yagut" panose="00000400000000000000" pitchFamily="2" charset="-78"/>
              </a:rPr>
              <a:t> </a:t>
            </a:r>
            <a:r>
              <a:rPr lang="ar-SA" sz="2800" dirty="0" smtClean="0">
                <a:cs typeface="B Yagut" panose="00000400000000000000" pitchFamily="2" charset="-78"/>
              </a:rPr>
              <a:t>كراتینین </a:t>
            </a:r>
            <a:r>
              <a:rPr lang="ar-SA" sz="2800" dirty="0">
                <a:cs typeface="B Yagut" panose="00000400000000000000" pitchFamily="2" charset="-78"/>
              </a:rPr>
              <a:t>خون</a:t>
            </a:r>
            <a:endParaRPr lang="fa-IR" sz="2800" dirty="0">
              <a:cs typeface="B Yagut" panose="00000400000000000000" pitchFamily="2" charset="-78"/>
            </a:endParaRPr>
          </a:p>
          <a:p>
            <a:pPr algn="r" rtl="1"/>
            <a:r>
              <a:rPr lang="ar-SA" sz="2800" dirty="0">
                <a:cs typeface="B Yagut" panose="00000400000000000000" pitchFamily="2" charset="-78"/>
              </a:rPr>
              <a:t>تكرار ادرار به ویژه در شب</a:t>
            </a:r>
            <a:r>
              <a:rPr lang="en-US" sz="2800" dirty="0">
                <a:cs typeface="B Yagut" panose="00000400000000000000" pitchFamily="2" charset="-78"/>
              </a:rPr>
              <a:t> .</a:t>
            </a:r>
          </a:p>
          <a:p>
            <a:pPr algn="r" rtl="1"/>
            <a:r>
              <a:rPr lang="ar-SA" sz="2800" dirty="0">
                <a:cs typeface="B Yagut" panose="00000400000000000000" pitchFamily="2" charset="-78"/>
              </a:rPr>
              <a:t>مشكل در ادرار كردن یا ادرار درد آور</a:t>
            </a:r>
            <a:r>
              <a:rPr lang="en-US" sz="2800" dirty="0">
                <a:cs typeface="B Yagut" panose="00000400000000000000" pitchFamily="2" charset="-78"/>
              </a:rPr>
              <a:t>.</a:t>
            </a:r>
          </a:p>
          <a:p>
            <a:pPr algn="r" rtl="1"/>
            <a:r>
              <a:rPr lang="ar-SA" sz="2800" dirty="0">
                <a:cs typeface="B Yagut" panose="00000400000000000000" pitchFamily="2" charset="-78"/>
              </a:rPr>
              <a:t>تورم در چشم ها، تورم دست ها و پاها به ویژه در كودكان</a:t>
            </a:r>
            <a:endParaRPr lang="fa-IR" sz="2800" dirty="0">
              <a:cs typeface="B Yagut" panose="00000400000000000000" pitchFamily="2" charset="-78"/>
            </a:endParaRPr>
          </a:p>
          <a:p>
            <a:pPr algn="r" rtl="1"/>
            <a:endParaRPr lang="en-US" sz="2400"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4" name="Title 1"/>
          <p:cNvSpPr>
            <a:spLocks noGrp="1"/>
          </p:cNvSpPr>
          <p:nvPr>
            <p:ph type="title"/>
          </p:nvPr>
        </p:nvSpPr>
        <p:spPr>
          <a:xfrm>
            <a:off x="442686" y="76200"/>
            <a:ext cx="8229600" cy="1295400"/>
          </a:xfrm>
        </p:spPr>
        <p:txBody>
          <a:bodyPr>
            <a:normAutofit fontScale="90000"/>
          </a:bodyPr>
          <a:lstStyle/>
          <a:p>
            <a:r>
              <a:rPr lang="fa-IR" b="1" dirty="0" smtClean="0">
                <a:cs typeface="B Yagut" panose="00000400000000000000" pitchFamily="2" charset="-78"/>
              </a:rPr>
              <a:t/>
            </a:r>
            <a:br>
              <a:rPr lang="fa-IR" b="1" dirty="0" smtClean="0">
                <a:cs typeface="B Yagut" panose="00000400000000000000" pitchFamily="2" charset="-78"/>
              </a:rPr>
            </a:br>
            <a:r>
              <a:rPr lang="fa-IR" b="1" dirty="0" smtClean="0">
                <a:cs typeface="B Yagut" panose="00000400000000000000" pitchFamily="2" charset="-78"/>
              </a:rPr>
              <a:t/>
            </a:r>
            <a:br>
              <a:rPr lang="fa-IR" b="1" dirty="0" smtClean="0">
                <a:cs typeface="B Yagut" panose="00000400000000000000" pitchFamily="2" charset="-78"/>
              </a:rPr>
            </a:br>
            <a:r>
              <a:rPr lang="ar-SA" dirty="0" smtClean="0">
                <a:cs typeface="B Yagut" panose="00000400000000000000" pitchFamily="2" charset="-78"/>
              </a:rPr>
              <a:t>نشانه </a:t>
            </a:r>
            <a:r>
              <a:rPr lang="ar-SA" dirty="0">
                <a:cs typeface="B Yagut" panose="00000400000000000000" pitchFamily="2" charset="-78"/>
              </a:rPr>
              <a:t>های هشدار دهنده بیماری های كلیوی و </a:t>
            </a:r>
            <a:r>
              <a:rPr lang="ar-SA" dirty="0" smtClean="0">
                <a:cs typeface="B Yagut" panose="00000400000000000000" pitchFamily="2" charset="-78"/>
              </a:rPr>
              <a:t>دستگاه ادراری</a:t>
            </a:r>
            <a:r>
              <a:rPr lang="fa-IR" sz="4000" b="1" dirty="0">
                <a:cs typeface="B Yagut" panose="00000400000000000000" pitchFamily="2" charset="-78"/>
              </a:rPr>
              <a:t/>
            </a:r>
            <a:br>
              <a:rPr lang="fa-IR" sz="4000" b="1" dirty="0">
                <a:cs typeface="B Yagut" panose="00000400000000000000" pitchFamily="2" charset="-78"/>
              </a:rPr>
            </a:br>
            <a:r>
              <a:rPr lang="fa-IR" b="1" dirty="0">
                <a:cs typeface="B Yagut" panose="00000400000000000000" pitchFamily="2" charset="-78"/>
              </a:rPr>
              <a:t/>
            </a:r>
            <a:br>
              <a:rPr lang="fa-IR" b="1" dirty="0">
                <a:cs typeface="B Yagut" panose="00000400000000000000" pitchFamily="2" charset="-78"/>
              </a:rPr>
            </a:br>
            <a:endParaRPr lang="fa-IR" dirty="0"/>
          </a:p>
        </p:txBody>
      </p:sp>
    </p:spTree>
    <p:extLst>
      <p:ext uri="{BB962C8B-B14F-4D97-AF65-F5344CB8AC3E}">
        <p14:creationId xmlns:p14="http://schemas.microsoft.com/office/powerpoint/2010/main" val="1839832080"/>
      </p:ext>
    </p:extLst>
  </p:cSld>
  <p:clrMapOvr>
    <a:masterClrMapping/>
  </p:clrMapOvr>
  <mc:AlternateContent xmlns:mc="http://schemas.openxmlformats.org/markup-compatibility/2006" xmlns:p14="http://schemas.microsoft.com/office/powerpoint/2010/main">
    <mc:Choice Requires="p14">
      <p:transition spd="slow" p14:dur="2000" advTm="22867"/>
    </mc:Choice>
    <mc:Fallback xmlns="">
      <p:transition spd="slow" advTm="22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latin typeface="+mn-lt"/>
                <a:ea typeface="+mn-ea"/>
                <a:cs typeface="B Yagut" panose="00000400000000000000" pitchFamily="2" charset="-78"/>
              </a:rPr>
              <a:t>روشهای </a:t>
            </a:r>
            <a:r>
              <a:rPr lang="fa-IR" sz="4000" dirty="0" smtClean="0">
                <a:latin typeface="+mn-lt"/>
                <a:ea typeface="+mn-ea"/>
                <a:cs typeface="B Yagut" panose="00000400000000000000" pitchFamily="2" charset="-78"/>
              </a:rPr>
              <a:t>تشخیص بیماریهای کلیه </a:t>
            </a:r>
            <a:endParaRPr lang="fa-IR" sz="4000" dirty="0">
              <a:latin typeface="+mn-lt"/>
              <a:ea typeface="+mn-ea"/>
              <a:cs typeface="B Yagut" panose="00000400000000000000" pitchFamily="2" charset="-78"/>
            </a:endParaRPr>
          </a:p>
        </p:txBody>
      </p:sp>
      <p:sp>
        <p:nvSpPr>
          <p:cNvPr id="3" name="Content Placeholder 2"/>
          <p:cNvSpPr>
            <a:spLocks noGrp="1"/>
          </p:cNvSpPr>
          <p:nvPr>
            <p:ph idx="1"/>
          </p:nvPr>
        </p:nvSpPr>
        <p:spPr/>
        <p:txBody>
          <a:bodyPr>
            <a:normAutofit/>
          </a:bodyPr>
          <a:lstStyle/>
          <a:p>
            <a:pPr algn="r" rtl="1"/>
            <a:r>
              <a:rPr lang="fa-IR" sz="2800" dirty="0" smtClean="0">
                <a:cs typeface="B Yagut" panose="00000400000000000000" pitchFamily="2" charset="-78"/>
              </a:rPr>
              <a:t>آزمایش ادرار </a:t>
            </a:r>
          </a:p>
          <a:p>
            <a:pPr algn="r" rtl="1"/>
            <a:r>
              <a:rPr lang="fa-IR" sz="2800" dirty="0" smtClean="0">
                <a:cs typeface="B Yagut" panose="00000400000000000000" pitchFamily="2" charset="-78"/>
              </a:rPr>
              <a:t>اندازه گیری حجم ادرار </a:t>
            </a:r>
          </a:p>
          <a:p>
            <a:pPr algn="r" rtl="1"/>
            <a:r>
              <a:rPr lang="fa-IR" sz="2800" dirty="0" smtClean="0">
                <a:cs typeface="B Yagut" panose="00000400000000000000" pitchFamily="2" charset="-78"/>
              </a:rPr>
              <a:t>آزمایش خون </a:t>
            </a:r>
          </a:p>
          <a:p>
            <a:pPr algn="r" rtl="1"/>
            <a:r>
              <a:rPr lang="fa-IR" sz="2800" dirty="0" smtClean="0">
                <a:cs typeface="B Yagut" panose="00000400000000000000" pitchFamily="2" charset="-78"/>
              </a:rPr>
              <a:t>تصویر برداری </a:t>
            </a:r>
          </a:p>
          <a:p>
            <a:pPr algn="r" rtl="1"/>
            <a:r>
              <a:rPr lang="fa-IR" sz="2800" dirty="0" smtClean="0">
                <a:cs typeface="B Yagut" panose="00000400000000000000" pitchFamily="2" charset="-78"/>
              </a:rPr>
              <a:t>نمونه برداری از بافت کلیه </a:t>
            </a:r>
          </a:p>
          <a:p>
            <a:pPr algn="r" rtl="1"/>
            <a:endParaRPr lang="fa-IR"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8422593"/>
      </p:ext>
    </p:extLst>
  </p:cSld>
  <p:clrMapOvr>
    <a:masterClrMapping/>
  </p:clrMapOvr>
  <mc:AlternateContent xmlns:mc="http://schemas.openxmlformats.org/markup-compatibility/2006" xmlns:p14="http://schemas.microsoft.com/office/powerpoint/2010/main">
    <mc:Choice Requires="p14">
      <p:transition spd="slow" p14:dur="2000" advTm="14788"/>
    </mc:Choice>
    <mc:Fallback xmlns="">
      <p:transition spd="slow" advTm="1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Autofit/>
          </a:bodyPr>
          <a:lstStyle/>
          <a:p>
            <a:r>
              <a:rPr lang="fa-IR" sz="4000" dirty="0" smtClean="0">
                <a:cs typeface="B Yagut" panose="00000400000000000000" pitchFamily="2" charset="-78"/>
              </a:rPr>
              <a:t/>
            </a:r>
            <a:br>
              <a:rPr lang="fa-IR" sz="4000" dirty="0" smtClean="0">
                <a:cs typeface="B Yagut" panose="00000400000000000000" pitchFamily="2" charset="-78"/>
              </a:rPr>
            </a:br>
            <a:r>
              <a:rPr lang="fa-IR" sz="4000" dirty="0">
                <a:cs typeface="B Yagut" panose="00000400000000000000" pitchFamily="2" charset="-78"/>
              </a:rPr>
              <a:t/>
            </a:r>
            <a:br>
              <a:rPr lang="fa-IR" sz="4000" dirty="0">
                <a:cs typeface="B Yagut" panose="00000400000000000000" pitchFamily="2" charset="-78"/>
              </a:rPr>
            </a:br>
            <a:r>
              <a:rPr lang="fa-IR" sz="4000" dirty="0" smtClean="0">
                <a:cs typeface="B Yagut" panose="00000400000000000000" pitchFamily="2" charset="-78"/>
              </a:rPr>
              <a:t>افراد </a:t>
            </a:r>
            <a:r>
              <a:rPr lang="fa-IR" sz="4000" dirty="0">
                <a:cs typeface="B Yagut" panose="00000400000000000000" pitchFamily="2" charset="-78"/>
              </a:rPr>
              <a:t>در معرض </a:t>
            </a:r>
            <a:r>
              <a:rPr lang="fa-IR" sz="4000" dirty="0" smtClean="0">
                <a:cs typeface="B Yagut" panose="00000400000000000000" pitchFamily="2" charset="-78"/>
              </a:rPr>
              <a:t>خطربیماریهای کلیه</a:t>
            </a:r>
            <a:br>
              <a:rPr lang="fa-IR" sz="4000" dirty="0" smtClean="0">
                <a:cs typeface="B Yagut" panose="00000400000000000000" pitchFamily="2" charset="-78"/>
              </a:rPr>
            </a:br>
            <a:r>
              <a:rPr lang="en-US" sz="4000" dirty="0">
                <a:cs typeface="B Yagut" panose="00000400000000000000" pitchFamily="2" charset="-78"/>
              </a:rPr>
              <a:t/>
            </a:r>
            <a:br>
              <a:rPr lang="en-US" sz="4000" dirty="0">
                <a:cs typeface="B Yagut" panose="00000400000000000000" pitchFamily="2" charset="-78"/>
              </a:rPr>
            </a:br>
            <a:endParaRPr lang="fa-IR" sz="4000" dirty="0">
              <a:cs typeface="B Yagut" panose="00000400000000000000" pitchFamily="2" charset="-78"/>
            </a:endParaRPr>
          </a:p>
        </p:txBody>
      </p:sp>
      <p:sp>
        <p:nvSpPr>
          <p:cNvPr id="3" name="Content Placeholder 2"/>
          <p:cNvSpPr>
            <a:spLocks noGrp="1"/>
          </p:cNvSpPr>
          <p:nvPr>
            <p:ph idx="1"/>
          </p:nvPr>
        </p:nvSpPr>
        <p:spPr>
          <a:xfrm>
            <a:off x="457200" y="914400"/>
            <a:ext cx="8229600" cy="6248400"/>
          </a:xfrm>
        </p:spPr>
        <p:txBody>
          <a:bodyPr>
            <a:noAutofit/>
          </a:bodyPr>
          <a:lstStyle/>
          <a:p>
            <a:pPr algn="r" rtl="1"/>
            <a:endParaRPr lang="fa-IR" sz="2800" dirty="0" smtClean="0">
              <a:cs typeface="B Yagut" panose="00000400000000000000" pitchFamily="2" charset="-78"/>
            </a:endParaRPr>
          </a:p>
          <a:p>
            <a:pPr algn="r" rtl="1"/>
            <a:r>
              <a:rPr lang="fa-IR" sz="2800" dirty="0" smtClean="0">
                <a:cs typeface="B Yagut" panose="00000400000000000000" pitchFamily="2" charset="-78"/>
              </a:rPr>
              <a:t>بیماران </a:t>
            </a:r>
            <a:r>
              <a:rPr lang="fa-IR" sz="2800" dirty="0">
                <a:cs typeface="B Yagut" panose="00000400000000000000" pitchFamily="2" charset="-78"/>
              </a:rPr>
              <a:t>دیابتی وپر فشاری خون</a:t>
            </a:r>
            <a:endParaRPr lang="en-US" sz="2800" dirty="0">
              <a:cs typeface="B Yagut" panose="00000400000000000000" pitchFamily="2" charset="-78"/>
            </a:endParaRPr>
          </a:p>
          <a:p>
            <a:pPr algn="r" rtl="1"/>
            <a:r>
              <a:rPr lang="fa-IR" sz="2800" dirty="0" smtClean="0">
                <a:cs typeface="B Yagut" panose="00000400000000000000" pitchFamily="2" charset="-78"/>
              </a:rPr>
              <a:t>بیماران </a:t>
            </a:r>
            <a:r>
              <a:rPr lang="fa-IR" sz="2800" dirty="0">
                <a:cs typeface="B Yagut" panose="00000400000000000000" pitchFamily="2" charset="-78"/>
              </a:rPr>
              <a:t>دارای انسدادمجاری ادراری وسنگ کلیه</a:t>
            </a:r>
            <a:endParaRPr lang="en-US" sz="2800" dirty="0">
              <a:cs typeface="B Yagut" panose="00000400000000000000" pitchFamily="2" charset="-78"/>
            </a:endParaRPr>
          </a:p>
          <a:p>
            <a:pPr algn="r" rtl="1"/>
            <a:r>
              <a:rPr lang="fa-IR" sz="2800" dirty="0" smtClean="0">
                <a:cs typeface="B Yagut" panose="00000400000000000000" pitchFamily="2" charset="-78"/>
              </a:rPr>
              <a:t>بیماران </a:t>
            </a:r>
            <a:r>
              <a:rPr lang="fa-IR" sz="2800" dirty="0">
                <a:cs typeface="B Yagut" panose="00000400000000000000" pitchFamily="2" charset="-78"/>
              </a:rPr>
              <a:t>مبتلا به بیماری های التهابی کلیه(گلو مرولو نفریت)</a:t>
            </a:r>
            <a:endParaRPr lang="en-US" sz="2800" dirty="0">
              <a:cs typeface="B Yagut" panose="00000400000000000000" pitchFamily="2" charset="-78"/>
            </a:endParaRPr>
          </a:p>
          <a:p>
            <a:pPr algn="r" rtl="1"/>
            <a:r>
              <a:rPr lang="fa-IR" sz="2800" dirty="0" smtClean="0">
                <a:cs typeface="B Yagut" panose="00000400000000000000" pitchFamily="2" charset="-78"/>
              </a:rPr>
              <a:t>استفاده </a:t>
            </a:r>
            <a:r>
              <a:rPr lang="fa-IR" sz="2800" dirty="0">
                <a:cs typeface="B Yagut" panose="00000400000000000000" pitchFamily="2" charset="-78"/>
              </a:rPr>
              <a:t>کنندگان مواد مخدر                                           </a:t>
            </a:r>
            <a:endParaRPr lang="en-US" sz="2800" dirty="0">
              <a:cs typeface="B Yagut" panose="00000400000000000000" pitchFamily="2" charset="-78"/>
            </a:endParaRPr>
          </a:p>
          <a:p>
            <a:pPr algn="r" rtl="1"/>
            <a:r>
              <a:rPr lang="fa-IR" sz="2800" dirty="0" smtClean="0">
                <a:cs typeface="B Yagut" panose="00000400000000000000" pitchFamily="2" charset="-78"/>
              </a:rPr>
              <a:t>نارسایی </a:t>
            </a:r>
            <a:r>
              <a:rPr lang="fa-IR" sz="2800" dirty="0">
                <a:cs typeface="B Yagut" panose="00000400000000000000" pitchFamily="2" charset="-78"/>
              </a:rPr>
              <a:t>حاد کلیه</a:t>
            </a:r>
            <a:endParaRPr lang="en-US" sz="2800" dirty="0">
              <a:cs typeface="B Yagut" panose="00000400000000000000" pitchFamily="2" charset="-78"/>
            </a:endParaRPr>
          </a:p>
          <a:p>
            <a:pPr algn="r" rtl="1"/>
            <a:r>
              <a:rPr lang="fa-IR" sz="2800" dirty="0" smtClean="0">
                <a:cs typeface="B Yagut" panose="00000400000000000000" pitchFamily="2" charset="-78"/>
              </a:rPr>
              <a:t>کسانی </a:t>
            </a:r>
            <a:r>
              <a:rPr lang="fa-IR" sz="2800" dirty="0">
                <a:cs typeface="B Yagut" panose="00000400000000000000" pitchFamily="2" charset="-78"/>
              </a:rPr>
              <a:t>که بیش از حد از مسکن ها استفاده می کنند</a:t>
            </a:r>
            <a:endParaRPr lang="en-US" sz="2800" dirty="0">
              <a:cs typeface="B Yagut" panose="00000400000000000000" pitchFamily="2" charset="-78"/>
            </a:endParaRPr>
          </a:p>
          <a:p>
            <a:pPr algn="r" rtl="1"/>
            <a:r>
              <a:rPr lang="fa-IR" sz="2800" dirty="0" smtClean="0">
                <a:cs typeface="B Yagut" panose="00000400000000000000" pitchFamily="2" charset="-78"/>
              </a:rPr>
              <a:t> </a:t>
            </a:r>
            <a:r>
              <a:rPr lang="fa-IR" sz="2800" dirty="0">
                <a:cs typeface="B Yagut" panose="00000400000000000000" pitchFamily="2" charset="-78"/>
              </a:rPr>
              <a:t>سابقه عفونت های زمینه ای(هپاتیت </a:t>
            </a:r>
            <a:r>
              <a:rPr lang="en-US" sz="2800" dirty="0">
                <a:cs typeface="B Yagut" panose="00000400000000000000" pitchFamily="2" charset="-78"/>
              </a:rPr>
              <a:t>B-C</a:t>
            </a:r>
            <a:r>
              <a:rPr lang="fa-IR" sz="2800" dirty="0">
                <a:cs typeface="B Yagut" panose="00000400000000000000" pitchFamily="2" charset="-78"/>
              </a:rPr>
              <a:t> و</a:t>
            </a:r>
            <a:r>
              <a:rPr lang="en-US" sz="2800" dirty="0">
                <a:cs typeface="B Yagut" panose="00000400000000000000" pitchFamily="2" charset="-78"/>
              </a:rPr>
              <a:t>HIV</a:t>
            </a:r>
            <a:r>
              <a:rPr lang="fa-IR" sz="2800" dirty="0">
                <a:cs typeface="B Yagut" panose="00000400000000000000" pitchFamily="2" charset="-78"/>
              </a:rPr>
              <a:t>)</a:t>
            </a:r>
            <a:endParaRPr lang="en-US" sz="2800" dirty="0">
              <a:cs typeface="B Yagut" panose="00000400000000000000" pitchFamily="2" charset="-78"/>
            </a:endParaRPr>
          </a:p>
          <a:p>
            <a:pPr algn="r" rtl="1"/>
            <a:endParaRPr lang="fa-IR" sz="2800" dirty="0" smtClean="0">
              <a:cs typeface="B Yagut" panose="00000400000000000000" pitchFamily="2" charset="-78"/>
            </a:endParaRPr>
          </a:p>
          <a:p>
            <a:pPr algn="r"/>
            <a:endParaRPr lang="fa-IR" sz="2800" dirty="0">
              <a:cs typeface="B Yagut" panose="00000400000000000000" pitchFamily="2" charset="-78"/>
            </a:endParaRPr>
          </a:p>
          <a:p>
            <a:pPr algn="r"/>
            <a:endParaRPr lang="fa-IR" sz="2800" dirty="0" smtClean="0">
              <a:cs typeface="B Yagut" panose="00000400000000000000" pitchFamily="2" charset="-78"/>
            </a:endParaRPr>
          </a:p>
          <a:p>
            <a:pPr algn="r"/>
            <a:endParaRPr lang="fa-IR" sz="2800" dirty="0">
              <a:cs typeface="B Yagut" panose="00000400000000000000" pitchFamily="2" charset="-78"/>
            </a:endParaRPr>
          </a:p>
          <a:p>
            <a:pPr algn="r"/>
            <a:endParaRPr lang="fa-IR" sz="2800" dirty="0" smtClean="0">
              <a:cs typeface="B Yagut" panose="00000400000000000000" pitchFamily="2" charset="-78"/>
            </a:endParaRPr>
          </a:p>
          <a:p>
            <a:pPr algn="r"/>
            <a:endParaRPr lang="fa-IR"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1666483"/>
      </p:ext>
    </p:extLst>
  </p:cSld>
  <p:clrMapOvr>
    <a:masterClrMapping/>
  </p:clrMapOvr>
  <mc:AlternateContent xmlns:mc="http://schemas.openxmlformats.org/markup-compatibility/2006" xmlns:p14="http://schemas.microsoft.com/office/powerpoint/2010/main">
    <mc:Choice Requires="p14">
      <p:transition spd="slow" p14:dur="2000" advTm="32506"/>
    </mc:Choice>
    <mc:Fallback xmlns="">
      <p:transition spd="slow" advTm="3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r" rtl="1"/>
            <a:r>
              <a:rPr lang="fa-IR" sz="2800" dirty="0" smtClean="0">
                <a:cs typeface="B Yagut" panose="00000400000000000000" pitchFamily="2" charset="-78"/>
              </a:rPr>
              <a:t>افرادی </a:t>
            </a:r>
            <a:r>
              <a:rPr lang="fa-IR" sz="2800" dirty="0">
                <a:cs typeface="B Yagut" panose="00000400000000000000" pitchFamily="2" charset="-78"/>
              </a:rPr>
              <a:t>که سابقه بیماری کلیوی در خانواده دارند</a:t>
            </a:r>
            <a:endParaRPr lang="en-US" sz="2800" dirty="0">
              <a:cs typeface="B Yagut" panose="00000400000000000000" pitchFamily="2" charset="-78"/>
            </a:endParaRPr>
          </a:p>
          <a:p>
            <a:pPr algn="r" rtl="1"/>
            <a:r>
              <a:rPr lang="fa-IR" sz="2800" dirty="0" smtClean="0">
                <a:cs typeface="B Yagut" panose="00000400000000000000" pitchFamily="2" charset="-78"/>
              </a:rPr>
              <a:t>بیماری </a:t>
            </a:r>
            <a:r>
              <a:rPr lang="fa-IR" sz="2800" dirty="0">
                <a:cs typeface="B Yagut" panose="00000400000000000000" pitchFamily="2" charset="-78"/>
              </a:rPr>
              <a:t>خود ایمنی(اختلال در سیستم ایمنی)</a:t>
            </a:r>
            <a:endParaRPr lang="en-US" sz="2800" dirty="0">
              <a:cs typeface="B Yagut" panose="00000400000000000000" pitchFamily="2" charset="-78"/>
            </a:endParaRPr>
          </a:p>
          <a:p>
            <a:pPr algn="r" rtl="1"/>
            <a:r>
              <a:rPr lang="fa-IR" sz="2800" dirty="0" smtClean="0">
                <a:cs typeface="B Yagut" panose="00000400000000000000" pitchFamily="2" charset="-78"/>
              </a:rPr>
              <a:t>سن بالا</a:t>
            </a:r>
            <a:endParaRPr lang="fa-IR" sz="2800" dirty="0">
              <a:cs typeface="B Yagut" panose="00000400000000000000" pitchFamily="2" charset="-78"/>
            </a:endParaRPr>
          </a:p>
          <a:p>
            <a:pPr algn="r" rtl="1"/>
            <a:r>
              <a:rPr lang="fa-IR" sz="2800" dirty="0" smtClean="0">
                <a:cs typeface="B Yagut" panose="00000400000000000000" pitchFamily="2" charset="-78"/>
              </a:rPr>
              <a:t>رسوب </a:t>
            </a:r>
            <a:r>
              <a:rPr lang="fa-IR" sz="2800" dirty="0">
                <a:cs typeface="B Yagut" panose="00000400000000000000" pitchFamily="2" charset="-78"/>
              </a:rPr>
              <a:t>غیر طبیعی ادرار یا اختلال در ساختار مجاری ادراری</a:t>
            </a:r>
          </a:p>
          <a:p>
            <a:pPr algn="r"/>
            <a:endParaRPr lang="fa-IR" sz="2800" dirty="0">
              <a:cs typeface="B Yagut" panose="00000400000000000000" pitchFamily="2" charset="-78"/>
            </a:endParaRPr>
          </a:p>
          <a:p>
            <a:pPr algn="r" rtl="1"/>
            <a:endParaRPr lang="fa-IR"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3337800"/>
      </p:ext>
    </p:extLst>
  </p:cSld>
  <p:clrMapOvr>
    <a:masterClrMapping/>
  </p:clrMapOvr>
  <mc:AlternateContent xmlns:mc="http://schemas.openxmlformats.org/markup-compatibility/2006" xmlns:p14="http://schemas.microsoft.com/office/powerpoint/2010/main">
    <mc:Choice Requires="p14">
      <p:transition spd="slow" p14:dur="2000" advTm="34016"/>
    </mc:Choice>
    <mc:Fallback xmlns="">
      <p:transition spd="slow" advTm="3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cs typeface="B Yagut" panose="00000400000000000000" pitchFamily="2" charset="-78"/>
              </a:rPr>
              <a:t>اهداف آموزشی</a:t>
            </a:r>
            <a:br>
              <a:rPr lang="fa-IR" dirty="0">
                <a:cs typeface="B Yagut" panose="00000400000000000000" pitchFamily="2" charset="-78"/>
              </a:rPr>
            </a:br>
            <a:endParaRPr lang="fa-IR" dirty="0"/>
          </a:p>
        </p:txBody>
      </p:sp>
      <p:sp>
        <p:nvSpPr>
          <p:cNvPr id="3" name="Content Placeholder 2"/>
          <p:cNvSpPr>
            <a:spLocks noGrp="1"/>
          </p:cNvSpPr>
          <p:nvPr>
            <p:ph idx="1"/>
          </p:nvPr>
        </p:nvSpPr>
        <p:spPr>
          <a:xfrm>
            <a:off x="457200" y="1066800"/>
            <a:ext cx="8229600" cy="5059363"/>
          </a:xfrm>
        </p:spPr>
        <p:txBody>
          <a:bodyPr>
            <a:noAutofit/>
          </a:bodyPr>
          <a:lstStyle/>
          <a:p>
            <a:pPr marL="0" indent="0" algn="r" rtl="1">
              <a:buNone/>
            </a:pPr>
            <a:r>
              <a:rPr lang="fa-IR" sz="2800" dirty="0">
                <a:cs typeface="B Yagut" panose="00000400000000000000" pitchFamily="2" charset="-78"/>
              </a:rPr>
              <a:t>انتظار می رود فراگیر پس از مطالعه این درس بتواند: </a:t>
            </a:r>
            <a:endParaRPr lang="fa-IR" sz="2800" dirty="0" smtClean="0">
              <a:cs typeface="B Yagut" panose="00000400000000000000" pitchFamily="2" charset="-78"/>
            </a:endParaRPr>
          </a:p>
          <a:p>
            <a:pPr marL="0" indent="0" algn="r" rtl="1">
              <a:buNone/>
            </a:pPr>
            <a:r>
              <a:rPr lang="fa-IR" sz="2800" dirty="0" smtClean="0">
                <a:cs typeface="B Yagut" panose="00000400000000000000" pitchFamily="2" charset="-78"/>
              </a:rPr>
              <a:t>1- وظایف کلیه را شرح دهد .</a:t>
            </a:r>
          </a:p>
          <a:p>
            <a:pPr marL="0" indent="0" algn="r" rtl="1">
              <a:buNone/>
            </a:pPr>
            <a:r>
              <a:rPr lang="fa-IR" sz="2800" dirty="0" smtClean="0">
                <a:cs typeface="B Yagut" panose="00000400000000000000" pitchFamily="2" charset="-78"/>
              </a:rPr>
              <a:t>2- مشکلات و بیماریهای کلیه را توضیح دهد . </a:t>
            </a:r>
          </a:p>
          <a:p>
            <a:pPr marL="0" indent="0" algn="r" rtl="1">
              <a:buNone/>
            </a:pPr>
            <a:r>
              <a:rPr lang="fa-IR" sz="2800" dirty="0" smtClean="0">
                <a:cs typeface="B Yagut" panose="00000400000000000000" pitchFamily="2" charset="-78"/>
              </a:rPr>
              <a:t>3- نشانه </a:t>
            </a:r>
            <a:r>
              <a:rPr lang="fa-IR" sz="2800" dirty="0">
                <a:cs typeface="B Yagut" panose="00000400000000000000" pitchFamily="2" charset="-78"/>
              </a:rPr>
              <a:t>های هشدار دهنده بیماریهای کلیه را بیان </a:t>
            </a:r>
            <a:r>
              <a:rPr lang="fa-IR" sz="2800" dirty="0" smtClean="0">
                <a:cs typeface="B Yagut" panose="00000400000000000000" pitchFamily="2" charset="-78"/>
              </a:rPr>
              <a:t>نماید.</a:t>
            </a:r>
          </a:p>
          <a:p>
            <a:pPr marL="0" indent="0" algn="r" rtl="1">
              <a:buNone/>
            </a:pPr>
            <a:r>
              <a:rPr lang="fa-IR" sz="2800" dirty="0" smtClean="0">
                <a:cs typeface="B Yagut" panose="00000400000000000000" pitchFamily="2" charset="-78"/>
              </a:rPr>
              <a:t>4- روش های تشخیص بیماری کلیه را شرح دهد .</a:t>
            </a:r>
          </a:p>
          <a:p>
            <a:pPr marL="0" indent="0" algn="r" rtl="1">
              <a:buNone/>
            </a:pPr>
            <a:r>
              <a:rPr lang="fa-IR" sz="2800" dirty="0" smtClean="0">
                <a:cs typeface="B Yagut" panose="00000400000000000000" pitchFamily="2" charset="-78"/>
              </a:rPr>
              <a:t>5-  افراد در معرض خطر بیماری کلیه را لیست نماید .</a:t>
            </a:r>
          </a:p>
          <a:p>
            <a:pPr marL="0" indent="0" algn="r" rtl="1">
              <a:buNone/>
            </a:pPr>
            <a:r>
              <a:rPr lang="fa-IR" sz="2800" dirty="0" smtClean="0">
                <a:cs typeface="B Yagut" panose="00000400000000000000" pitchFamily="2" charset="-78"/>
              </a:rPr>
              <a:t>6-  اقدامات حفاظتی در پیشگیری از بیماری کلیه را توضیح دهد .</a:t>
            </a:r>
          </a:p>
          <a:p>
            <a:pPr marL="0" indent="0" algn="r" rtl="1">
              <a:buNone/>
            </a:pPr>
            <a:r>
              <a:rPr lang="fa-IR" sz="2800" dirty="0" smtClean="0">
                <a:cs typeface="B Yagut" panose="00000400000000000000" pitchFamily="2" charset="-78"/>
              </a:rPr>
              <a:t>7- شرح وظایف بهورز در برنامه کشوری بیماری مزمن کلیه را  به طور کامل بیان نماید .</a:t>
            </a:r>
          </a:p>
          <a:p>
            <a:pPr marL="0" indent="0" algn="r" rtl="1">
              <a:buNone/>
            </a:pPr>
            <a:endParaRPr lang="fa-IR"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0384911"/>
      </p:ext>
    </p:extLst>
  </p:cSld>
  <p:clrMapOvr>
    <a:masterClrMapping/>
  </p:clrMapOvr>
  <mc:AlternateContent xmlns:mc="http://schemas.openxmlformats.org/markup-compatibility/2006" xmlns:p14="http://schemas.microsoft.com/office/powerpoint/2010/main">
    <mc:Choice Requires="p14">
      <p:transition spd="slow" p14:dur="2000" advTm="28953"/>
    </mc:Choice>
    <mc:Fallback xmlns="">
      <p:transition spd="slow" advTm="2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562600"/>
          </a:xfrm>
        </p:spPr>
        <p:txBody>
          <a:bodyPr>
            <a:noAutofit/>
          </a:bodyPr>
          <a:lstStyle/>
          <a:p>
            <a:pPr algn="r" rtl="1"/>
            <a:r>
              <a:rPr lang="fa-IR" sz="2800" dirty="0" smtClean="0">
                <a:cs typeface="B Yagut" panose="00000400000000000000" pitchFamily="2" charset="-78"/>
              </a:rPr>
              <a:t>کنترل </a:t>
            </a:r>
            <a:r>
              <a:rPr lang="fa-IR" sz="2800" dirty="0">
                <a:cs typeface="B Yagut" panose="00000400000000000000" pitchFamily="2" charset="-78"/>
              </a:rPr>
              <a:t>فشار </a:t>
            </a:r>
            <a:r>
              <a:rPr lang="fa-IR" sz="2800" dirty="0" smtClean="0">
                <a:cs typeface="B Yagut" panose="00000400000000000000" pitchFamily="2" charset="-78"/>
              </a:rPr>
              <a:t>خون</a:t>
            </a:r>
            <a:endParaRPr lang="en-US" sz="2800" dirty="0">
              <a:cs typeface="B Yagut" panose="00000400000000000000" pitchFamily="2" charset="-78"/>
            </a:endParaRPr>
          </a:p>
          <a:p>
            <a:pPr algn="r" rtl="1"/>
            <a:r>
              <a:rPr lang="fa-IR" sz="2800" dirty="0">
                <a:cs typeface="B Yagut" panose="00000400000000000000" pitchFamily="2" charset="-78"/>
              </a:rPr>
              <a:t>ک</a:t>
            </a:r>
            <a:r>
              <a:rPr lang="fa-IR" sz="2800" dirty="0" smtClean="0">
                <a:cs typeface="B Yagut" panose="00000400000000000000" pitchFamily="2" charset="-78"/>
              </a:rPr>
              <a:t>نترل </a:t>
            </a:r>
            <a:r>
              <a:rPr lang="fa-IR" sz="2800" dirty="0">
                <a:cs typeface="B Yagut" panose="00000400000000000000" pitchFamily="2" charset="-78"/>
              </a:rPr>
              <a:t>چربی خون                                </a:t>
            </a:r>
            <a:endParaRPr lang="fa-IR" sz="2800" dirty="0" smtClean="0">
              <a:cs typeface="B Yagut" panose="00000400000000000000" pitchFamily="2" charset="-78"/>
            </a:endParaRPr>
          </a:p>
          <a:p>
            <a:pPr algn="r" rtl="1"/>
            <a:r>
              <a:rPr lang="fa-IR" sz="2800" dirty="0" smtClean="0">
                <a:cs typeface="B Yagut" panose="00000400000000000000" pitchFamily="2" charset="-78"/>
              </a:rPr>
              <a:t> توصیه </a:t>
            </a:r>
            <a:r>
              <a:rPr lang="fa-IR" sz="2800" dirty="0">
                <a:cs typeface="B Yagut" panose="00000400000000000000" pitchFamily="2" charset="-78"/>
              </a:rPr>
              <a:t>های غذایی شامل محدودیت مصرف نمک و پروتئین</a:t>
            </a:r>
            <a:endParaRPr lang="en-US" sz="2800" dirty="0">
              <a:cs typeface="B Yagut" panose="00000400000000000000" pitchFamily="2" charset="-78"/>
            </a:endParaRPr>
          </a:p>
          <a:p>
            <a:pPr algn="r" rtl="1"/>
            <a:r>
              <a:rPr lang="fa-IR" sz="2800" dirty="0" smtClean="0">
                <a:cs typeface="B Yagut" panose="00000400000000000000" pitchFamily="2" charset="-78"/>
              </a:rPr>
              <a:t>ترک </a:t>
            </a:r>
            <a:r>
              <a:rPr lang="fa-IR" sz="2800" dirty="0">
                <a:cs typeface="B Yagut" panose="00000400000000000000" pitchFamily="2" charset="-78"/>
              </a:rPr>
              <a:t>سیگار والکل                                  </a:t>
            </a:r>
            <a:endParaRPr lang="fa-IR" sz="2800" dirty="0" smtClean="0">
              <a:cs typeface="B Yagut" panose="00000400000000000000" pitchFamily="2" charset="-78"/>
            </a:endParaRPr>
          </a:p>
          <a:p>
            <a:pPr algn="r" rtl="1"/>
            <a:r>
              <a:rPr lang="fa-IR" sz="2800" dirty="0" smtClean="0">
                <a:cs typeface="B Yagut" panose="00000400000000000000" pitchFamily="2" charset="-78"/>
              </a:rPr>
              <a:t>درمان </a:t>
            </a:r>
            <a:r>
              <a:rPr lang="fa-IR" sz="2800" dirty="0">
                <a:cs typeface="B Yagut" panose="00000400000000000000" pitchFamily="2" charset="-78"/>
              </a:rPr>
              <a:t>کم خونی</a:t>
            </a:r>
            <a:endParaRPr lang="en-US" sz="2800" dirty="0">
              <a:cs typeface="B Yagut" panose="00000400000000000000" pitchFamily="2" charset="-78"/>
            </a:endParaRPr>
          </a:p>
          <a:p>
            <a:pPr algn="r" rtl="1"/>
            <a:r>
              <a:rPr lang="fa-IR" sz="2800" dirty="0" smtClean="0">
                <a:cs typeface="B Yagut" panose="00000400000000000000" pitchFamily="2" charset="-78"/>
              </a:rPr>
              <a:t>درمان </a:t>
            </a:r>
            <a:r>
              <a:rPr lang="fa-IR" sz="2800" dirty="0">
                <a:cs typeface="B Yagut" panose="00000400000000000000" pitchFamily="2" charset="-78"/>
              </a:rPr>
              <a:t>عفونت </a:t>
            </a:r>
            <a:endParaRPr lang="fa-IR" sz="2800" dirty="0" smtClean="0">
              <a:cs typeface="B Yagut" panose="00000400000000000000" pitchFamily="2" charset="-78"/>
            </a:endParaRPr>
          </a:p>
          <a:p>
            <a:pPr algn="r" rtl="1"/>
            <a:r>
              <a:rPr lang="fa-IR" sz="2800" dirty="0">
                <a:cs typeface="B Yagut" panose="00000400000000000000" pitchFamily="2" charset="-78"/>
              </a:rPr>
              <a:t>عدم استفاده از دارو هائی که عوارض کلیوی دارند </a:t>
            </a:r>
          </a:p>
          <a:p>
            <a:pPr algn="r" rtl="1"/>
            <a:r>
              <a:rPr lang="fa-IR" sz="2800" dirty="0">
                <a:cs typeface="B Yagut" panose="00000400000000000000" pitchFamily="2" charset="-78"/>
              </a:rPr>
              <a:t>افزایش فعالیت های بدنی</a:t>
            </a:r>
            <a:endParaRPr lang="en-US" sz="2800" dirty="0">
              <a:cs typeface="B Yagut" panose="00000400000000000000" pitchFamily="2" charset="-78"/>
            </a:endParaRPr>
          </a:p>
          <a:p>
            <a:pPr algn="r" rtl="1"/>
            <a:r>
              <a:rPr lang="fa-IR" sz="2800" dirty="0">
                <a:cs typeface="B Yagut" panose="00000400000000000000" pitchFamily="2" charset="-78"/>
              </a:rPr>
              <a:t>ترک دخانیات   </a:t>
            </a:r>
          </a:p>
          <a:p>
            <a:pPr marL="0" indent="0" algn="r" rtl="1">
              <a:buNone/>
            </a:pPr>
            <a:r>
              <a:rPr lang="fa-IR" sz="2800" dirty="0" smtClean="0">
                <a:cs typeface="B Yagut" panose="00000400000000000000" pitchFamily="2" charset="-78"/>
              </a:rPr>
              <a:t>                                   </a:t>
            </a:r>
          </a:p>
          <a:p>
            <a:pPr marL="0" indent="0" algn="r" rtl="1">
              <a:buNone/>
            </a:pPr>
            <a:endParaRPr lang="fa-IR" sz="2800" dirty="0" smtClean="0">
              <a:cs typeface="B Yagut" panose="00000400000000000000" pitchFamily="2" charset="-78"/>
            </a:endParaRPr>
          </a:p>
          <a:p>
            <a:pPr marL="0" indent="0" algn="r" rtl="1">
              <a:buNone/>
            </a:pPr>
            <a:endParaRPr lang="fa-IR" sz="28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Title 1"/>
          <p:cNvSpPr>
            <a:spLocks noGrp="1"/>
          </p:cNvSpPr>
          <p:nvPr>
            <p:ph type="title"/>
          </p:nvPr>
        </p:nvSpPr>
        <p:spPr>
          <a:xfrm>
            <a:off x="457200" y="152400"/>
            <a:ext cx="8229600" cy="838200"/>
          </a:xfrm>
        </p:spPr>
        <p:txBody>
          <a:bodyPr>
            <a:noAutofit/>
          </a:bodyPr>
          <a:lstStyle/>
          <a:p>
            <a:r>
              <a:rPr lang="fa-IR" sz="4000" dirty="0" smtClean="0">
                <a:cs typeface="B Yagut" panose="00000400000000000000" pitchFamily="2" charset="-78"/>
              </a:rPr>
              <a:t/>
            </a:r>
            <a:br>
              <a:rPr lang="fa-IR" sz="4000" dirty="0" smtClean="0">
                <a:cs typeface="B Yagut" panose="00000400000000000000" pitchFamily="2" charset="-78"/>
              </a:rPr>
            </a:br>
            <a:r>
              <a:rPr lang="fa-IR" sz="4000" dirty="0">
                <a:cs typeface="B Yagut" panose="00000400000000000000" pitchFamily="2" charset="-78"/>
              </a:rPr>
              <a:t/>
            </a:r>
            <a:br>
              <a:rPr lang="fa-IR" sz="4000" dirty="0">
                <a:cs typeface="B Yagut" panose="00000400000000000000" pitchFamily="2" charset="-78"/>
              </a:rPr>
            </a:br>
            <a:r>
              <a:rPr lang="fa-IR" sz="4000" dirty="0" smtClean="0">
                <a:cs typeface="B Yagut" panose="00000400000000000000" pitchFamily="2" charset="-78"/>
              </a:rPr>
              <a:t/>
            </a:r>
            <a:br>
              <a:rPr lang="fa-IR" sz="4000" dirty="0" smtClean="0">
                <a:cs typeface="B Yagut" panose="00000400000000000000" pitchFamily="2" charset="-78"/>
              </a:rPr>
            </a:br>
            <a:r>
              <a:rPr lang="fa-IR" sz="4000" dirty="0" smtClean="0">
                <a:cs typeface="B Yagut" panose="00000400000000000000" pitchFamily="2" charset="-78"/>
              </a:rPr>
              <a:t>اقدامات حفاظتی در پیشگیری از بیماریهای کلیه</a:t>
            </a:r>
            <a:r>
              <a:rPr lang="fa-IR" sz="4000" b="1" dirty="0">
                <a:cs typeface="B Yagut" panose="00000400000000000000" pitchFamily="2" charset="-78"/>
              </a:rPr>
              <a:t/>
            </a:r>
            <a:br>
              <a:rPr lang="fa-IR" sz="4000" b="1" dirty="0">
                <a:cs typeface="B Yagut" panose="00000400000000000000" pitchFamily="2" charset="-78"/>
              </a:rPr>
            </a:br>
            <a:r>
              <a:rPr lang="fa-IR" sz="4000" dirty="0" smtClean="0">
                <a:cs typeface="B Yagut" panose="00000400000000000000" pitchFamily="2" charset="-78"/>
              </a:rPr>
              <a:t/>
            </a:r>
            <a:br>
              <a:rPr lang="fa-IR" sz="4000" dirty="0" smtClean="0">
                <a:cs typeface="B Yagut" panose="00000400000000000000" pitchFamily="2" charset="-78"/>
              </a:rPr>
            </a:br>
            <a:r>
              <a:rPr lang="en-US" sz="4000" dirty="0">
                <a:cs typeface="B Yagut" panose="00000400000000000000" pitchFamily="2" charset="-78"/>
              </a:rPr>
              <a:t/>
            </a:r>
            <a:br>
              <a:rPr lang="en-US" sz="4000" dirty="0">
                <a:cs typeface="B Yagut" panose="00000400000000000000" pitchFamily="2" charset="-78"/>
              </a:rPr>
            </a:br>
            <a:endParaRPr lang="fa-IR" sz="4000" dirty="0">
              <a:cs typeface="B Yagut" panose="00000400000000000000" pitchFamily="2" charset="-78"/>
            </a:endParaRPr>
          </a:p>
        </p:txBody>
      </p:sp>
    </p:spTree>
    <p:extLst>
      <p:ext uri="{BB962C8B-B14F-4D97-AF65-F5344CB8AC3E}">
        <p14:creationId xmlns:p14="http://schemas.microsoft.com/office/powerpoint/2010/main" val="3097651074"/>
      </p:ext>
    </p:extLst>
  </p:cSld>
  <p:clrMapOvr>
    <a:masterClrMapping/>
  </p:clrMapOvr>
  <mc:AlternateContent xmlns:mc="http://schemas.openxmlformats.org/markup-compatibility/2006" xmlns:p14="http://schemas.microsoft.com/office/powerpoint/2010/main">
    <mc:Choice Requires="p14">
      <p:transition spd="slow" p14:dur="2000" advTm="28968"/>
    </mc:Choice>
    <mc:Fallback xmlns="">
      <p:transition spd="slow" advTm="28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algn="r" rtl="1"/>
            <a:r>
              <a:rPr lang="ar-SA" sz="2800" dirty="0">
                <a:cs typeface="B Yagut" panose="00000400000000000000" pitchFamily="2" charset="-78"/>
              </a:rPr>
              <a:t>رعایت بهداشت فردی و جنسی </a:t>
            </a:r>
            <a:endParaRPr lang="fa-IR" sz="2800" dirty="0">
              <a:cs typeface="B Yagut" panose="00000400000000000000" pitchFamily="2" charset="-78"/>
            </a:endParaRPr>
          </a:p>
          <a:p>
            <a:pPr algn="r" rtl="1"/>
            <a:r>
              <a:rPr lang="fa-IR" sz="2800" dirty="0">
                <a:cs typeface="B Yagut" panose="00000400000000000000" pitchFamily="2" charset="-78"/>
              </a:rPr>
              <a:t>کنترل وزن</a:t>
            </a:r>
            <a:endParaRPr lang="en-US" sz="2800" dirty="0">
              <a:cs typeface="B Yagut" panose="00000400000000000000" pitchFamily="2" charset="-78"/>
            </a:endParaRPr>
          </a:p>
          <a:p>
            <a:pPr algn="r" rtl="1"/>
            <a:r>
              <a:rPr lang="fa-IR" sz="2800" dirty="0">
                <a:cs typeface="B Yagut" panose="00000400000000000000" pitchFamily="2" charset="-78"/>
              </a:rPr>
              <a:t>کنترل </a:t>
            </a:r>
            <a:r>
              <a:rPr lang="fa-IR" sz="2800" dirty="0" smtClean="0">
                <a:cs typeface="B Yagut" panose="00000400000000000000" pitchFamily="2" charset="-78"/>
              </a:rPr>
              <a:t>قندخون</a:t>
            </a:r>
          </a:p>
          <a:p>
            <a:pPr algn="r" rtl="1"/>
            <a:r>
              <a:rPr lang="ar-SA" sz="2800" dirty="0">
                <a:cs typeface="B Yagut" panose="00000400000000000000" pitchFamily="2" charset="-78"/>
              </a:rPr>
              <a:t>مصرف زیاد مایعات </a:t>
            </a:r>
            <a:endParaRPr lang="fa-IR" sz="2800" dirty="0">
              <a:cs typeface="B Yagut" panose="00000400000000000000" pitchFamily="2" charset="-78"/>
            </a:endParaRPr>
          </a:p>
          <a:p>
            <a:pPr algn="r" rtl="1"/>
            <a:r>
              <a:rPr lang="ar-SA" sz="2800" dirty="0" smtClean="0">
                <a:cs typeface="B Yagut" panose="00000400000000000000" pitchFamily="2" charset="-78"/>
              </a:rPr>
              <a:t>درمان </a:t>
            </a:r>
            <a:r>
              <a:rPr lang="ar-SA" sz="2800" dirty="0">
                <a:cs typeface="B Yagut" panose="00000400000000000000" pitchFamily="2" charset="-78"/>
              </a:rPr>
              <a:t>عوامل زمینه ای از قبیل سنگ های انسدادی کلیه و تنگی های مادرزادی و اکتسابی کلیه</a:t>
            </a:r>
            <a:endParaRPr lang="en-US" sz="2800" dirty="0">
              <a:cs typeface="B Yagut" panose="00000400000000000000" pitchFamily="2" charset="-78"/>
            </a:endParaRPr>
          </a:p>
          <a:p>
            <a:pPr algn="r" rtl="1"/>
            <a:r>
              <a:rPr lang="en-US" sz="2800" dirty="0">
                <a:cs typeface="B Yagut" panose="00000400000000000000" pitchFamily="2" charset="-78"/>
              </a:rPr>
              <a:t>  </a:t>
            </a:r>
            <a:r>
              <a:rPr lang="ar-SA" sz="2800" dirty="0">
                <a:cs typeface="B Yagut" panose="00000400000000000000" pitchFamily="2" charset="-78"/>
              </a:rPr>
              <a:t>چکاب منظم هر </a:t>
            </a:r>
            <a:r>
              <a:rPr lang="fa-IR" sz="2800" dirty="0">
                <a:cs typeface="B Yagut" panose="00000400000000000000" pitchFamily="2" charset="-78"/>
              </a:rPr>
              <a:t>۶</a:t>
            </a:r>
            <a:r>
              <a:rPr lang="ar-SA" sz="2800" dirty="0">
                <a:cs typeface="B Yagut" panose="00000400000000000000" pitchFamily="2" charset="-78"/>
              </a:rPr>
              <a:t> ماه کلیه ها و مجاری ادراری </a:t>
            </a:r>
            <a:r>
              <a:rPr lang="fa-IR" sz="2800" dirty="0">
                <a:cs typeface="B Yagut" panose="00000400000000000000" pitchFamily="2" charset="-78"/>
              </a:rPr>
              <a:t>وانجام آزمایشات </a:t>
            </a:r>
            <a:r>
              <a:rPr lang="fa-IR" sz="2800" dirty="0" smtClean="0">
                <a:cs typeface="B Yagut" panose="00000400000000000000" pitchFamily="2" charset="-78"/>
              </a:rPr>
              <a:t>غربالگری</a:t>
            </a:r>
            <a:endParaRPr lang="en-US"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7257998"/>
      </p:ext>
    </p:extLst>
  </p:cSld>
  <p:clrMapOvr>
    <a:masterClrMapping/>
  </p:clrMapOvr>
  <mc:AlternateContent xmlns:mc="http://schemas.openxmlformats.org/markup-compatibility/2006" xmlns:p14="http://schemas.microsoft.com/office/powerpoint/2010/main">
    <mc:Choice Requires="p14">
      <p:transition spd="slow" p14:dur="2000" advTm="30522"/>
    </mc:Choice>
    <mc:Fallback xmlns="">
      <p:transition spd="slow" advTm="30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4000" dirty="0" smtClean="0">
                <a:cs typeface="B Yagut" panose="00000400000000000000" pitchFamily="2" charset="-78"/>
              </a:rPr>
              <a:t>شرح وظایف بهورز در برنامه کشوری </a:t>
            </a:r>
            <a:br>
              <a:rPr lang="fa-IR" sz="4000" dirty="0" smtClean="0">
                <a:cs typeface="B Yagut" panose="00000400000000000000" pitchFamily="2" charset="-78"/>
              </a:rPr>
            </a:br>
            <a:r>
              <a:rPr lang="fa-IR" sz="4000" dirty="0" smtClean="0">
                <a:cs typeface="B Yagut" panose="00000400000000000000" pitchFamily="2" charset="-78"/>
              </a:rPr>
              <a:t>بیماری مزمن کلیه</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800" dirty="0" smtClean="0">
                <a:cs typeface="B Yagut" panose="00000400000000000000" pitchFamily="2" charset="-78"/>
              </a:rPr>
              <a:t>1- غربالگری و شناسائی افراد در معرض خطر ابتلا به دیابت و فشارخون بالا </a:t>
            </a:r>
          </a:p>
          <a:p>
            <a:pPr marL="0" indent="0" algn="r" rtl="1">
              <a:buNone/>
            </a:pPr>
            <a:r>
              <a:rPr lang="fa-IR" sz="2800" dirty="0" smtClean="0">
                <a:cs typeface="B Yagut" panose="00000400000000000000" pitchFamily="2" charset="-78"/>
              </a:rPr>
              <a:t>2- ارجاع افراد در معرض خطر </a:t>
            </a:r>
          </a:p>
          <a:p>
            <a:pPr marL="0" indent="0" algn="r" rtl="1">
              <a:buNone/>
            </a:pPr>
            <a:r>
              <a:rPr lang="fa-IR" sz="2800" dirty="0" smtClean="0">
                <a:cs typeface="B Yagut" panose="00000400000000000000" pitchFamily="2" charset="-78"/>
              </a:rPr>
              <a:t>3- پیگیری بیماران و افراد در معرض خطر </a:t>
            </a:r>
          </a:p>
          <a:p>
            <a:pPr marL="0" indent="0" algn="r" rtl="1">
              <a:buNone/>
            </a:pPr>
            <a:r>
              <a:rPr lang="fa-IR" sz="2800" dirty="0" smtClean="0">
                <a:cs typeface="B Yagut" panose="00000400000000000000" pitchFamily="2" charset="-78"/>
              </a:rPr>
              <a:t>4- آموزش </a:t>
            </a:r>
          </a:p>
          <a:p>
            <a:pPr marL="0" indent="0" algn="r" rtl="1">
              <a:buNone/>
            </a:pPr>
            <a:r>
              <a:rPr lang="fa-IR" sz="2800" dirty="0" smtClean="0">
                <a:cs typeface="B Yagut" panose="00000400000000000000" pitchFamily="2" charset="-78"/>
              </a:rPr>
              <a:t>5- ثبت وگزارش اطلاعات</a:t>
            </a:r>
          </a:p>
          <a:p>
            <a:pPr marL="0" indent="0" algn="r" rtl="1">
              <a:buNone/>
            </a:pPr>
            <a:r>
              <a:rPr lang="fa-IR" sz="2800" dirty="0" smtClean="0">
                <a:cs typeface="B Yagut" panose="00000400000000000000" pitchFamily="2" charset="-78"/>
              </a:rPr>
              <a:t> </a:t>
            </a:r>
            <a:endParaRPr lang="fa-IR"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9369696"/>
      </p:ext>
    </p:extLst>
  </p:cSld>
  <p:clrMapOvr>
    <a:masterClrMapping/>
  </p:clrMapOvr>
  <mc:AlternateContent xmlns:mc="http://schemas.openxmlformats.org/markup-compatibility/2006" xmlns:p14="http://schemas.microsoft.com/office/powerpoint/2010/main">
    <mc:Choice Requires="p14">
      <p:transition spd="slow" p14:dur="2000" advTm="25927"/>
    </mc:Choice>
    <mc:Fallback xmlns="">
      <p:transition spd="slow" advTm="2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خلاصه و نتیجه گیری</a:t>
            </a:r>
            <a:endParaRPr lang="fa-IR" sz="4000" dirty="0">
              <a:cs typeface="B Yagut" panose="00000400000000000000" pitchFamily="2" charset="-78"/>
            </a:endParaRPr>
          </a:p>
        </p:txBody>
      </p:sp>
      <p:sp>
        <p:nvSpPr>
          <p:cNvPr id="3" name="Content Placeholder 2"/>
          <p:cNvSpPr>
            <a:spLocks noGrp="1"/>
          </p:cNvSpPr>
          <p:nvPr>
            <p:ph idx="1"/>
          </p:nvPr>
        </p:nvSpPr>
        <p:spPr>
          <a:xfrm>
            <a:off x="152400" y="1600200"/>
            <a:ext cx="8839200" cy="4800600"/>
          </a:xfrm>
        </p:spPr>
        <p:txBody>
          <a:bodyPr>
            <a:noAutofit/>
          </a:bodyPr>
          <a:lstStyle/>
          <a:p>
            <a:pPr marL="0" indent="0" algn="r" rtl="1">
              <a:buNone/>
            </a:pPr>
            <a:r>
              <a:rPr lang="fa-IR" sz="2800" dirty="0" smtClean="0">
                <a:cs typeface="B Yagut" panose="00000400000000000000" pitchFamily="2" charset="-78"/>
              </a:rPr>
              <a:t>کلیه جزء ارگانهای حیاتی می باشد که هرگونه اختلال در عملکرد آن بر کل سیستم های بدن تاثیر گذار می باشد .</a:t>
            </a:r>
          </a:p>
          <a:p>
            <a:pPr marL="0" indent="0" algn="r" rtl="1">
              <a:buNone/>
            </a:pPr>
            <a:endParaRPr lang="fa-IR" sz="2800" dirty="0" smtClean="0">
              <a:cs typeface="B Yagut" panose="00000400000000000000" pitchFamily="2" charset="-78"/>
            </a:endParaRPr>
          </a:p>
          <a:p>
            <a:pPr marL="0" indent="0" algn="r" rtl="1">
              <a:buNone/>
            </a:pPr>
            <a:r>
              <a:rPr lang="fa-IR" sz="2800" dirty="0" smtClean="0">
                <a:cs typeface="B Yagut" panose="00000400000000000000" pitchFamily="2" charset="-78"/>
              </a:rPr>
              <a:t>تعدادی از بیماریهای کلیه قابل شناسائی زودرس و پیشگیری می باشند .</a:t>
            </a:r>
          </a:p>
          <a:p>
            <a:pPr marL="0" indent="0" algn="r" rtl="1">
              <a:buNone/>
            </a:pPr>
            <a:endParaRPr lang="fa-IR" sz="2800" dirty="0" smtClean="0">
              <a:cs typeface="B Yagut" panose="00000400000000000000" pitchFamily="2" charset="-78"/>
            </a:endParaRPr>
          </a:p>
          <a:p>
            <a:pPr marL="0" indent="0" algn="r" rtl="1">
              <a:buNone/>
            </a:pPr>
            <a:r>
              <a:rPr lang="fa-IR" sz="2800" dirty="0" smtClean="0">
                <a:cs typeface="B Yagut" panose="00000400000000000000" pitchFamily="2" charset="-78"/>
              </a:rPr>
              <a:t>با غربالگری </a:t>
            </a:r>
            <a:r>
              <a:rPr lang="fa-IR" sz="2800" dirty="0">
                <a:cs typeface="B Yagut" panose="00000400000000000000" pitchFamily="2" charset="-78"/>
              </a:rPr>
              <a:t>و شناسائی افراد در معرض </a:t>
            </a:r>
            <a:r>
              <a:rPr lang="fa-IR" sz="2800" dirty="0" smtClean="0">
                <a:cs typeface="B Yagut" panose="00000400000000000000" pitchFamily="2" charset="-78"/>
              </a:rPr>
              <a:t>خطرمی توان از بیماری کلیه پیشگیری کرد .</a:t>
            </a:r>
          </a:p>
          <a:p>
            <a:pPr marL="0" indent="0" algn="r" rtl="1">
              <a:buNone/>
            </a:pPr>
            <a:endParaRPr lang="fa-IR" sz="2800" dirty="0">
              <a:cs typeface="B Yagut" panose="00000400000000000000" pitchFamily="2" charset="-78"/>
            </a:endParaRPr>
          </a:p>
          <a:p>
            <a:pPr marL="0" indent="0" algn="r" rtl="1">
              <a:buNone/>
            </a:pPr>
            <a:endParaRPr lang="fa-IR" sz="2800" dirty="0" smtClean="0">
              <a:cs typeface="B Yagut" panose="00000400000000000000" pitchFamily="2" charset="-78"/>
            </a:endParaRPr>
          </a:p>
          <a:p>
            <a:pPr marL="0" indent="0" algn="r" rtl="1">
              <a:buNone/>
            </a:pPr>
            <a:endParaRPr lang="fa-IR" sz="28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6848211"/>
      </p:ext>
    </p:extLst>
  </p:cSld>
  <p:clrMapOvr>
    <a:masterClrMapping/>
  </p:clrMapOvr>
  <mc:AlternateContent xmlns:mc="http://schemas.openxmlformats.org/markup-compatibility/2006" xmlns:p14="http://schemas.microsoft.com/office/powerpoint/2010/main">
    <mc:Choice Requires="p14">
      <p:transition spd="slow" p14:dur="2000" advTm="29475"/>
    </mc:Choice>
    <mc:Fallback xmlns="">
      <p:transition spd="slow" advTm="2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پرسش و تمرین</a:t>
            </a:r>
            <a:endParaRPr lang="fa-IR" sz="4000" dirty="0"/>
          </a:p>
        </p:txBody>
      </p:sp>
      <p:sp>
        <p:nvSpPr>
          <p:cNvPr id="3" name="Content Placeholder 2"/>
          <p:cNvSpPr>
            <a:spLocks noGrp="1"/>
          </p:cNvSpPr>
          <p:nvPr>
            <p:ph idx="1"/>
          </p:nvPr>
        </p:nvSpPr>
        <p:spPr>
          <a:xfrm>
            <a:off x="228600" y="1600200"/>
            <a:ext cx="8458200" cy="4525963"/>
          </a:xfrm>
        </p:spPr>
        <p:txBody>
          <a:bodyPr>
            <a:noAutofit/>
          </a:bodyPr>
          <a:lstStyle/>
          <a:p>
            <a:pPr marL="0" indent="0" algn="r" rtl="1">
              <a:lnSpc>
                <a:spcPct val="150000"/>
              </a:lnSpc>
              <a:buNone/>
            </a:pPr>
            <a:r>
              <a:rPr lang="fa-IR" sz="2800" dirty="0" smtClean="0">
                <a:cs typeface="B Yagut" panose="00000400000000000000" pitchFamily="2" charset="-78"/>
              </a:rPr>
              <a:t>1- بیماریهای </a:t>
            </a:r>
            <a:r>
              <a:rPr lang="fa-IR" sz="2800" dirty="0">
                <a:cs typeface="B Yagut" panose="00000400000000000000" pitchFamily="2" charset="-78"/>
              </a:rPr>
              <a:t>کلیه را </a:t>
            </a:r>
            <a:r>
              <a:rPr lang="fa-IR" sz="2800" dirty="0" smtClean="0">
                <a:cs typeface="B Yagut" panose="00000400000000000000" pitchFamily="2" charset="-78"/>
              </a:rPr>
              <a:t> با توجه به وظایف کلیه تفسیر نماید . </a:t>
            </a:r>
            <a:endParaRPr lang="fa-IR" sz="2800" dirty="0">
              <a:cs typeface="B Yagut" panose="00000400000000000000" pitchFamily="2" charset="-78"/>
            </a:endParaRPr>
          </a:p>
          <a:p>
            <a:pPr marL="0" indent="0" algn="r" rtl="1">
              <a:lnSpc>
                <a:spcPct val="150000"/>
              </a:lnSpc>
              <a:buNone/>
            </a:pPr>
            <a:r>
              <a:rPr lang="fa-IR" sz="2800" dirty="0" smtClean="0">
                <a:cs typeface="B Yagut" panose="00000400000000000000" pitchFamily="2" charset="-78"/>
              </a:rPr>
              <a:t>2-  </a:t>
            </a:r>
            <a:r>
              <a:rPr lang="fa-IR" sz="2800" dirty="0">
                <a:cs typeface="B Yagut" panose="00000400000000000000" pitchFamily="2" charset="-78"/>
              </a:rPr>
              <a:t>افراد در معرض خطر بیماری </a:t>
            </a:r>
            <a:r>
              <a:rPr lang="fa-IR" sz="2800" dirty="0" smtClean="0">
                <a:cs typeface="B Yagut" panose="00000400000000000000" pitchFamily="2" charset="-78"/>
              </a:rPr>
              <a:t>کلیه </a:t>
            </a:r>
            <a:r>
              <a:rPr lang="fa-IR" sz="2800" dirty="0">
                <a:cs typeface="B Yagut" panose="00000400000000000000" pitchFamily="2" charset="-78"/>
              </a:rPr>
              <a:t>را لیست نماید .</a:t>
            </a:r>
          </a:p>
          <a:p>
            <a:pPr marL="0" indent="0" algn="r" rtl="1">
              <a:lnSpc>
                <a:spcPct val="150000"/>
              </a:lnSpc>
              <a:buNone/>
            </a:pPr>
            <a:r>
              <a:rPr lang="fa-IR" sz="2800" dirty="0" smtClean="0">
                <a:cs typeface="B Yagut" panose="00000400000000000000" pitchFamily="2" charset="-78"/>
              </a:rPr>
              <a:t>3- اهمیت شناسائی افراد در معرض خطر بیماری کلیه را توصیف نماید.</a:t>
            </a:r>
          </a:p>
          <a:p>
            <a:pPr marL="0" indent="0" algn="r" rtl="1">
              <a:lnSpc>
                <a:spcPct val="150000"/>
              </a:lnSpc>
              <a:buNone/>
            </a:pPr>
            <a:r>
              <a:rPr lang="fa-IR" sz="2800" dirty="0" smtClean="0">
                <a:cs typeface="B Yagut" panose="00000400000000000000" pitchFamily="2" charset="-78"/>
              </a:rPr>
              <a:t> 4- </a:t>
            </a:r>
            <a:r>
              <a:rPr lang="fa-IR" sz="2800" dirty="0">
                <a:cs typeface="B Yagut" panose="00000400000000000000" pitchFamily="2" charset="-78"/>
              </a:rPr>
              <a:t>شرح وظایف بهورز در برنامه کشوری بیماری مزمن کلیه را </a:t>
            </a:r>
            <a:r>
              <a:rPr lang="fa-IR" sz="2800" dirty="0" smtClean="0">
                <a:cs typeface="B Yagut" panose="00000400000000000000" pitchFamily="2" charset="-78"/>
              </a:rPr>
              <a:t>توضیح دهد .</a:t>
            </a:r>
            <a:endParaRPr lang="fa-IR" sz="2800" dirty="0">
              <a:cs typeface="B Yagut" panose="00000400000000000000" pitchFamily="2" charset="-78"/>
            </a:endParaRPr>
          </a:p>
          <a:p>
            <a:pPr marL="0" indent="0" algn="r" rtl="1">
              <a:buNone/>
            </a:pPr>
            <a:endParaRPr lang="fa-I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2886635"/>
      </p:ext>
    </p:extLst>
  </p:cSld>
  <p:clrMapOvr>
    <a:masterClrMapping/>
  </p:clrMapOvr>
  <mc:AlternateContent xmlns:mc="http://schemas.openxmlformats.org/markup-compatibility/2006" xmlns:p14="http://schemas.microsoft.com/office/powerpoint/2010/main">
    <mc:Choice Requires="p14">
      <p:transition spd="slow" p14:dur="2000" advTm="10685"/>
    </mc:Choice>
    <mc:Fallback xmlns="">
      <p:transition spd="slow" advTm="1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پرسش و تمرین </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800" dirty="0" smtClean="0">
                <a:cs typeface="B Yagut" panose="00000400000000000000" pitchFamily="2" charset="-78"/>
              </a:rPr>
              <a:t>5- </a:t>
            </a:r>
            <a:r>
              <a:rPr lang="fa-IR" sz="2800" dirty="0" smtClean="0">
                <a:cs typeface="B Yagut" panose="00000400000000000000" pitchFamily="2" charset="-78"/>
              </a:rPr>
              <a:t>یکی از بیماران کلیوی در خانه بهداشت یا پایگاه بهداشتی را شناسائی کرده و عوامل خطری که موجب بیماری در این فرد شده را لیست نمائید .</a:t>
            </a:r>
          </a:p>
          <a:p>
            <a:pPr algn="r" rtl="1"/>
            <a:endParaRPr lang="fa-IR" sz="2800" dirty="0">
              <a:cs typeface="B Yagut" panose="00000400000000000000" pitchFamily="2" charset="-78"/>
            </a:endParaRPr>
          </a:p>
          <a:p>
            <a:pPr marL="0" indent="0" algn="r" rtl="1">
              <a:buNone/>
            </a:pPr>
            <a:r>
              <a:rPr lang="fa-IR" sz="2800" smtClean="0">
                <a:cs typeface="B Yagut" panose="00000400000000000000" pitchFamily="2" charset="-78"/>
              </a:rPr>
              <a:t>6- </a:t>
            </a:r>
            <a:r>
              <a:rPr lang="fa-IR" sz="2800" dirty="0" smtClean="0">
                <a:cs typeface="B Yagut" panose="00000400000000000000" pitchFamily="2" charset="-78"/>
              </a:rPr>
              <a:t>افراد در معرض خطر بیماری کلیه را در خانه بهداشت شناسائی و آموزشهای لازم جهت پیشگیری از بیماری را به آنها بدهید .</a:t>
            </a:r>
            <a:endParaRPr lang="fa-IR" sz="28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9887388"/>
      </p:ext>
    </p:extLst>
  </p:cSld>
  <p:clrMapOvr>
    <a:masterClrMapping/>
  </p:clrMapOvr>
  <mc:AlternateContent xmlns:mc="http://schemas.openxmlformats.org/markup-compatibility/2006" xmlns:p14="http://schemas.microsoft.com/office/powerpoint/2010/main">
    <mc:Choice Requires="p14">
      <p:transition spd="slow" p14:dur="2000" advTm="19349"/>
    </mc:Choice>
    <mc:Fallback xmlns="">
      <p:transition spd="slow" advTm="1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فهرست منابع</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endParaRPr lang="fa-IR" sz="2800" dirty="0">
              <a:cs typeface="B Yagut" panose="00000400000000000000" pitchFamily="2" charset="-78"/>
            </a:endParaRPr>
          </a:p>
          <a:p>
            <a:pPr marL="0" indent="0" algn="r" rtl="1">
              <a:buNone/>
            </a:pPr>
            <a:r>
              <a:rPr lang="fa-IR" sz="2800" dirty="0" smtClean="0">
                <a:cs typeface="B Yagut" panose="00000400000000000000" pitchFamily="2" charset="-78"/>
              </a:rPr>
              <a:t>1-ثالثی ، مینا . جزوه تکمیلی بیماریهای غیر واگیر ویژه بهورز ومعاونت بهداشتی دانشگاه علوم پزشکی اصفهان .1394</a:t>
            </a:r>
          </a:p>
          <a:p>
            <a:pPr marL="0" indent="0" algn="r" rtl="1">
              <a:buNone/>
            </a:pPr>
            <a:endParaRPr lang="fa-IR" sz="2800" dirty="0">
              <a:cs typeface="B Yagut" panose="00000400000000000000" pitchFamily="2" charset="-78"/>
            </a:endParaRPr>
          </a:p>
          <a:p>
            <a:pPr marL="0" indent="0" algn="r" rtl="1">
              <a:buNone/>
            </a:pPr>
            <a:r>
              <a:rPr lang="fa-IR" sz="2800" dirty="0" smtClean="0">
                <a:cs typeface="B Yagut" panose="00000400000000000000" pitchFamily="2" charset="-78"/>
              </a:rPr>
              <a:t>2- آرزومانیانس ،س . شوقی ،م وسنجری ،م .درسنامه پرستاری کودکان وونگ . نشر تهران ،جامعه نگر –سالمی . ویرایش نهم .1390</a:t>
            </a:r>
          </a:p>
          <a:p>
            <a:pPr marL="0" indent="0" algn="r" rtl="1">
              <a:buNone/>
            </a:pPr>
            <a:endParaRPr lang="fa-IR" sz="2800" dirty="0" smtClean="0">
              <a:cs typeface="B Yagut" panose="00000400000000000000" pitchFamily="2" charset="-78"/>
            </a:endParaRPr>
          </a:p>
          <a:p>
            <a:pPr marL="0" indent="0" algn="r" rtl="1">
              <a:buNone/>
            </a:pPr>
            <a:endParaRPr lang="fa-IR" sz="2800" dirty="0" smtClean="0">
              <a:cs typeface="B Yagut" panose="00000400000000000000" pitchFamily="2" charset="-78"/>
            </a:endParaRPr>
          </a:p>
          <a:p>
            <a:pPr marL="0" indent="0" algn="r" rtl="1">
              <a:buNone/>
            </a:pPr>
            <a:endParaRPr lang="fa-IR" sz="2800" dirty="0">
              <a:cs typeface="B Yagut" panose="00000400000000000000" pitchFamily="2" charset="-78"/>
            </a:endParaRPr>
          </a:p>
          <a:p>
            <a:pPr marL="0" indent="0" algn="r" rtl="1">
              <a:buNone/>
            </a:pPr>
            <a:endParaRPr lang="fa-IR" sz="2800" dirty="0">
              <a:cs typeface="B Yagut" panose="00000400000000000000" pitchFamily="2" charset="-78"/>
            </a:endParaRPr>
          </a:p>
        </p:txBody>
      </p:sp>
    </p:spTree>
    <p:extLst>
      <p:ext uri="{BB962C8B-B14F-4D97-AF65-F5344CB8AC3E}">
        <p14:creationId xmlns:p14="http://schemas.microsoft.com/office/powerpoint/2010/main" val="42790842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58F3EC7-8714-48E4-9009-22F11DEF5795}"/>
              </a:ext>
            </a:extLst>
          </p:cNvPr>
          <p:cNvSpPr>
            <a:spLocks noGrp="1"/>
          </p:cNvSpPr>
          <p:nvPr>
            <p:ph type="title"/>
          </p:nvPr>
        </p:nvSpPr>
        <p:spPr>
          <a:xfrm>
            <a:off x="446649" y="731837"/>
            <a:ext cx="8229600" cy="1143000"/>
          </a:xfrm>
        </p:spPr>
        <p:txBody>
          <a:bodyPr>
            <a:normAutofit fontScale="90000"/>
          </a:bodyPr>
          <a:lstStyle/>
          <a:p>
            <a:pPr algn="ctr"/>
            <a:r>
              <a:rPr lang="fa-IR" sz="4000" b="1" dirty="0">
                <a:ln w="12700">
                  <a:solidFill>
                    <a:schemeClr val="accent5"/>
                  </a:solidFill>
                  <a:prstDash val="solid"/>
                </a:ln>
                <a:cs typeface="B Yagut" panose="00000400000000000000" pitchFamily="2" charset="-78"/>
              </a:rPr>
              <a:t>لطفاً نظرات و پیشنهادات خود پیرامون این بسته آموزشی را به آدرس زیر ارسال کنید</a:t>
            </a:r>
            <a:endParaRPr lang="en-US" sz="4000" dirty="0"/>
          </a:p>
        </p:txBody>
      </p:sp>
      <p:sp>
        <p:nvSpPr>
          <p:cNvPr id="5" name="Content Placeholder 2">
            <a:extLst>
              <a:ext uri="{FF2B5EF4-FFF2-40B4-BE49-F238E27FC236}">
                <a16:creationId xmlns:a16="http://schemas.microsoft.com/office/drawing/2014/main" xmlns="" id="{2E25F243-F5CC-4E4B-A9E3-51CFE0AA6394}"/>
              </a:ext>
            </a:extLst>
          </p:cNvPr>
          <p:cNvSpPr>
            <a:spLocks noGrp="1"/>
          </p:cNvSpPr>
          <p:nvPr>
            <p:ph idx="1"/>
          </p:nvPr>
        </p:nvSpPr>
        <p:spPr>
          <a:xfrm>
            <a:off x="457200" y="2362200"/>
            <a:ext cx="8229600" cy="3763963"/>
          </a:xfrm>
        </p:spPr>
        <p:txBody>
          <a:bodyPr>
            <a:noAutofit/>
          </a:bodyPr>
          <a:lstStyle/>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دانشگاه علوم پزشکی و خدمات بهداشتی درمانی اصفهان</a:t>
            </a: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مرکز آموزش بهورزی مبارکه</a:t>
            </a:r>
          </a:p>
          <a:p>
            <a:pPr marL="0" indent="0" algn="ctr" rtl="1">
              <a:buNone/>
            </a:pPr>
            <a:endParaRPr lang="fa-IR" sz="2800" b="1" dirty="0">
              <a:ln/>
              <a:effectLst>
                <a:outerShdw blurRad="38100" dist="19050" dir="2700000" algn="tl" rotWithShape="0">
                  <a:schemeClr val="dk1">
                    <a:lumMod val="50000"/>
                    <a:alpha val="40000"/>
                  </a:schemeClr>
                </a:outerShdw>
              </a:effectLst>
              <a:cs typeface="B Yagut" panose="00000400000000000000" pitchFamily="2" charset="-78"/>
            </a:endParaRP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 </a:t>
            </a:r>
            <a:r>
              <a:rPr lang="en-US" sz="2800" b="1" dirty="0">
                <a:ln/>
                <a:effectLst>
                  <a:outerShdw blurRad="38100" dist="19050" dir="2700000" algn="tl" rotWithShape="0">
                    <a:schemeClr val="dk1">
                      <a:lumMod val="50000"/>
                      <a:alpha val="40000"/>
                    </a:schemeClr>
                  </a:outerShdw>
                </a:effectLst>
                <a:cs typeface="B Yagut" panose="00000400000000000000" pitchFamily="2" charset="-78"/>
              </a:rPr>
              <a:t>Email : beh.mobarake@phc.mui.ac.ir</a:t>
            </a:r>
          </a:p>
          <a:p>
            <a:pPr marL="0" indent="0" algn="ctr" rtl="1">
              <a:buNone/>
            </a:pPr>
            <a:r>
              <a:rPr lang="fa-IR" altLang="en-US" sz="2800" b="1" dirty="0">
                <a:solidFill>
                  <a:schemeClr val="bg2">
                    <a:lumMod val="25000"/>
                  </a:schemeClr>
                </a:solidFill>
                <a:effectLst>
                  <a:outerShdw blurRad="38100" dist="38100" dir="2700000" algn="tl">
                    <a:srgbClr val="000000">
                      <a:alpha val="43137"/>
                    </a:srgbClr>
                  </a:outerShdw>
                </a:effectLst>
                <a:cs typeface="B Yagut" panose="00000400000000000000" pitchFamily="2" charset="-78"/>
              </a:rPr>
              <a:t>باتشکر از بذل توجه شما</a:t>
            </a:r>
            <a:endParaRPr lang="en-US" sz="2800" b="1" i="1" dirty="0">
              <a:ln/>
              <a:effectLst>
                <a:outerShdw blurRad="38100" dist="19050" dir="2700000" algn="tl" rotWithShape="0">
                  <a:schemeClr val="dk1">
                    <a:lumMod val="50000"/>
                    <a:alpha val="40000"/>
                  </a:schemeClr>
                </a:outerShdw>
              </a:effectLst>
              <a:cs typeface="B Yagut" panose="00000400000000000000" pitchFamily="2" charset="-78"/>
            </a:endParaRPr>
          </a:p>
        </p:txBody>
      </p:sp>
      <p:pic>
        <p:nvPicPr>
          <p:cNvPr id="6" name="Audio 5">
            <a:hlinkClick r:id="" action="ppaction://media"/>
            <a:extLst>
              <a:ext uri="{FF2B5EF4-FFF2-40B4-BE49-F238E27FC236}">
                <a16:creationId xmlns:a16="http://schemas.microsoft.com/office/drawing/2014/main" xmlns="" id="{134E00D3-9D22-4521-98A3-9D172A145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41778950"/>
      </p:ext>
    </p:extLst>
  </p:cSld>
  <p:clrMapOvr>
    <a:masterClrMapping/>
  </p:clrMapOvr>
  <mc:AlternateContent xmlns:mc="http://schemas.openxmlformats.org/markup-compatibility/2006" xmlns:p14="http://schemas.microsoft.com/office/powerpoint/2010/main">
    <mc:Choice Requires="p14">
      <p:transition spd="slow" p14:dur="2000" advTm="2579"/>
    </mc:Choice>
    <mc:Fallback xmlns="">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فهرست عناوین </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lnSpcReduction="10000"/>
          </a:bodyPr>
          <a:lstStyle/>
          <a:p>
            <a:pPr algn="r" rtl="1"/>
            <a:r>
              <a:rPr lang="fa-IR" sz="2800" dirty="0" smtClean="0">
                <a:cs typeface="B Yagut" panose="00000400000000000000" pitchFamily="2" charset="-78"/>
              </a:rPr>
              <a:t>مقدمه </a:t>
            </a:r>
          </a:p>
          <a:p>
            <a:pPr algn="r" rtl="1"/>
            <a:r>
              <a:rPr lang="fa-IR" sz="2800" dirty="0" smtClean="0">
                <a:cs typeface="B Yagut" panose="00000400000000000000" pitchFamily="2" charset="-78"/>
              </a:rPr>
              <a:t>مفاهیم </a:t>
            </a:r>
          </a:p>
          <a:p>
            <a:pPr algn="r" rtl="1"/>
            <a:r>
              <a:rPr lang="fa-IR" sz="2800" dirty="0" smtClean="0">
                <a:cs typeface="B Yagut" panose="00000400000000000000" pitchFamily="2" charset="-78"/>
              </a:rPr>
              <a:t>وظایف کلیه </a:t>
            </a:r>
          </a:p>
          <a:p>
            <a:pPr algn="r" rtl="1"/>
            <a:r>
              <a:rPr lang="fa-IR" sz="2800" dirty="0" smtClean="0">
                <a:cs typeface="B Yagut" panose="00000400000000000000" pitchFamily="2" charset="-78"/>
              </a:rPr>
              <a:t>بیماریهای کلیه </a:t>
            </a:r>
          </a:p>
          <a:p>
            <a:pPr algn="r" rtl="1"/>
            <a:r>
              <a:rPr lang="fa-IR" sz="2800" dirty="0">
                <a:cs typeface="B Yagut" panose="00000400000000000000" pitchFamily="2" charset="-78"/>
              </a:rPr>
              <a:t>نشانه های هشدار دهنده بیماریهای کلیه</a:t>
            </a:r>
          </a:p>
          <a:p>
            <a:pPr algn="r" rtl="1"/>
            <a:r>
              <a:rPr lang="fa-IR" sz="2800" dirty="0" smtClean="0">
                <a:cs typeface="B Yagut" panose="00000400000000000000" pitchFamily="2" charset="-78"/>
              </a:rPr>
              <a:t>روش های تشخیص</a:t>
            </a:r>
          </a:p>
          <a:p>
            <a:pPr algn="r" rtl="1"/>
            <a:r>
              <a:rPr lang="fa-IR" sz="2800" dirty="0" smtClean="0">
                <a:cs typeface="B Yagut" panose="00000400000000000000" pitchFamily="2" charset="-78"/>
              </a:rPr>
              <a:t>افراد در معرض خطر بیماری کلیه</a:t>
            </a:r>
          </a:p>
          <a:p>
            <a:pPr algn="r" rtl="1"/>
            <a:r>
              <a:rPr lang="fa-IR" sz="2800" dirty="0">
                <a:cs typeface="B Yagut" panose="00000400000000000000" pitchFamily="2" charset="-78"/>
              </a:rPr>
              <a:t>اقدامات حفاظتی در پیشگیری از بیماری </a:t>
            </a:r>
            <a:r>
              <a:rPr lang="fa-IR" sz="2800" dirty="0" smtClean="0">
                <a:cs typeface="B Yagut" panose="00000400000000000000" pitchFamily="2" charset="-78"/>
              </a:rPr>
              <a:t>کلیه </a:t>
            </a:r>
          </a:p>
          <a:p>
            <a:pPr algn="r" rtl="1"/>
            <a:r>
              <a:rPr lang="fa-IR" sz="2800" dirty="0" smtClean="0">
                <a:cs typeface="B Yagut" panose="00000400000000000000" pitchFamily="2" charset="-78"/>
              </a:rPr>
              <a:t>شرح وظایف بهورز</a:t>
            </a:r>
          </a:p>
          <a:p>
            <a:pPr algn="r" rtl="1"/>
            <a:endParaRPr lang="fa-IR" sz="2800" dirty="0" smtClean="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6645021"/>
      </p:ext>
    </p:extLst>
  </p:cSld>
  <p:clrMapOvr>
    <a:masterClrMapping/>
  </p:clrMapOvr>
  <mc:AlternateContent xmlns:mc="http://schemas.openxmlformats.org/markup-compatibility/2006" xmlns:p14="http://schemas.microsoft.com/office/powerpoint/2010/main">
    <mc:Choice Requires="p14">
      <p:transition spd="slow" p14:dur="2000" advTm="5139"/>
    </mc:Choice>
    <mc:Fallback xmlns="">
      <p:transition spd="slow" advTm="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fa-IR" sz="4000" dirty="0">
                <a:cs typeface="B Yagut" panose="00000400000000000000" pitchFamily="2" charset="-78"/>
              </a:rPr>
              <a:t>مقدمه</a:t>
            </a:r>
            <a:endParaRPr lang="fa-IR" sz="4000" dirty="0"/>
          </a:p>
        </p:txBody>
      </p:sp>
      <p:sp>
        <p:nvSpPr>
          <p:cNvPr id="3" name="Content Placeholder 2"/>
          <p:cNvSpPr>
            <a:spLocks noGrp="1"/>
          </p:cNvSpPr>
          <p:nvPr>
            <p:ph idx="1"/>
          </p:nvPr>
        </p:nvSpPr>
        <p:spPr>
          <a:xfrm>
            <a:off x="609600" y="1600200"/>
            <a:ext cx="7848600" cy="4525963"/>
          </a:xfrm>
        </p:spPr>
        <p:txBody>
          <a:bodyPr>
            <a:normAutofit/>
          </a:bodyPr>
          <a:lstStyle/>
          <a:p>
            <a:pPr algn="r" rtl="1"/>
            <a:r>
              <a:rPr lang="fa-IR" sz="2800" dirty="0" smtClean="0">
                <a:cs typeface="B Yagut" panose="00000400000000000000" pitchFamily="2" charset="-78"/>
              </a:rPr>
              <a:t>اگرچه کلیه ها عضوهای کوچکی هستند ولی وظایف حیاتی زیادی را به عهده دارد که در حفظ سلامتی عمومی بدن موثر است .</a:t>
            </a:r>
          </a:p>
          <a:p>
            <a:pPr algn="r" rtl="1"/>
            <a:r>
              <a:rPr lang="fa-IR" sz="2800" dirty="0" smtClean="0">
                <a:cs typeface="B Yagut" panose="00000400000000000000" pitchFamily="2" charset="-78"/>
              </a:rPr>
              <a:t>سالانه میلیون ها نفر در سراسر دنیا دچار بیماری های کلیه       می شوند . این عوارض زمانی رخ می دهد که کلیه ها آسیب دیده و نمی توانند وظایف خود را انجام دهند .</a:t>
            </a:r>
          </a:p>
          <a:p>
            <a:pPr algn="r" rtl="1"/>
            <a:r>
              <a:rPr lang="fa-IR" sz="2800" dirty="0" smtClean="0">
                <a:cs typeface="B Yagut" panose="00000400000000000000" pitchFamily="2" charset="-78"/>
              </a:rPr>
              <a:t>گرچه درمانهای موثری برای بسیاری از بیماریهای کلیه وجود دارد ولی تعداد از این بیماریها قابل پیشگیری اند .</a:t>
            </a:r>
            <a:endParaRPr lang="fa-IR"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6040864"/>
      </p:ext>
    </p:extLst>
  </p:cSld>
  <p:clrMapOvr>
    <a:masterClrMapping/>
  </p:clrMapOvr>
  <mc:AlternateContent xmlns:mc="http://schemas.openxmlformats.org/markup-compatibility/2006" xmlns:p14="http://schemas.microsoft.com/office/powerpoint/2010/main">
    <mc:Choice Requires="p14">
      <p:transition spd="slow" p14:dur="2000" advTm="43652"/>
    </mc:Choice>
    <mc:Fallback xmlns="">
      <p:transition spd="slow" advTm="4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مفاهیم</a:t>
            </a:r>
            <a:r>
              <a:rPr lang="fa-IR" sz="4000" dirty="0" smtClean="0"/>
              <a:t> </a:t>
            </a:r>
            <a:endParaRPr lang="fa-IR" sz="4000" dirty="0"/>
          </a:p>
        </p:txBody>
      </p:sp>
      <p:sp>
        <p:nvSpPr>
          <p:cNvPr id="3" name="Content Placeholder 2"/>
          <p:cNvSpPr>
            <a:spLocks noGrp="1"/>
          </p:cNvSpPr>
          <p:nvPr>
            <p:ph idx="1"/>
          </p:nvPr>
        </p:nvSpPr>
        <p:spPr/>
        <p:txBody>
          <a:bodyPr>
            <a:normAutofit/>
          </a:bodyPr>
          <a:lstStyle/>
          <a:p>
            <a:pPr marL="0" indent="0" algn="r" rtl="1">
              <a:buNone/>
            </a:pPr>
            <a:r>
              <a:rPr lang="fa-IR" sz="2800" b="1" dirty="0" smtClean="0">
                <a:cs typeface="B Yagut" panose="00000400000000000000" pitchFamily="2" charset="-78"/>
              </a:rPr>
              <a:t>کلیه</a:t>
            </a:r>
            <a:r>
              <a:rPr lang="fa-IR" sz="2800" dirty="0" smtClean="0">
                <a:cs typeface="B Yagut" panose="00000400000000000000" pitchFamily="2" charset="-78"/>
              </a:rPr>
              <a:t> : </a:t>
            </a:r>
            <a:r>
              <a:rPr lang="ar-SA" sz="2800" dirty="0" smtClean="0">
                <a:cs typeface="B Yagut" panose="00000400000000000000" pitchFamily="2" charset="-78"/>
              </a:rPr>
              <a:t>کلیه‌ها </a:t>
            </a:r>
            <a:r>
              <a:rPr lang="ar-SA" sz="2800" dirty="0">
                <a:cs typeface="B Yagut" panose="00000400000000000000" pitchFamily="2" charset="-78"/>
              </a:rPr>
              <a:t>یک جفت عضو لوبیای شکل و قهوه‌ای رنگ می‌باشند که در طرفین ستون فقرات</a:t>
            </a:r>
            <a:r>
              <a:rPr lang="fa-IR" sz="2800" dirty="0">
                <a:cs typeface="B Yagut" panose="00000400000000000000" pitchFamily="2" charset="-78"/>
              </a:rPr>
              <a:t> در </a:t>
            </a:r>
            <a:r>
              <a:rPr lang="ar-SA" sz="2800" dirty="0">
                <a:cs typeface="B Yagut" panose="00000400000000000000" pitchFamily="2" charset="-78"/>
              </a:rPr>
              <a:t>زیر دنده های تحتانی و در موازات مهره 1 تا 3 کمری قرار دارند</a:t>
            </a:r>
            <a:r>
              <a:rPr lang="en-US" sz="2800" dirty="0">
                <a:cs typeface="B Yagut" panose="00000400000000000000" pitchFamily="2" charset="-78"/>
              </a:rPr>
              <a:t>. </a:t>
            </a:r>
            <a:r>
              <a:rPr lang="fa-IR" sz="2800" dirty="0" smtClean="0">
                <a:cs typeface="B Yagut" panose="00000400000000000000" pitchFamily="2" charset="-78"/>
              </a:rPr>
              <a:t> </a:t>
            </a:r>
            <a:endParaRPr lang="en-US" sz="2800" dirty="0" smtClean="0">
              <a:cs typeface="B Yagut" panose="00000400000000000000" pitchFamily="2" charset="-78"/>
            </a:endParaRPr>
          </a:p>
          <a:p>
            <a:pPr marL="0" indent="0" algn="r" rtl="1">
              <a:buNone/>
            </a:pPr>
            <a:r>
              <a:rPr lang="ar-SA" sz="2800" dirty="0" smtClean="0">
                <a:cs typeface="B Yagut" panose="00000400000000000000" pitchFamily="2" charset="-78"/>
              </a:rPr>
              <a:t>کلیه‌ها </a:t>
            </a:r>
            <a:r>
              <a:rPr lang="ar-SA" sz="2800" dirty="0">
                <a:cs typeface="B Yagut" panose="00000400000000000000" pitchFamily="2" charset="-78"/>
              </a:rPr>
              <a:t>در </a:t>
            </a:r>
            <a:r>
              <a:rPr lang="fa-IR" sz="2800" dirty="0" smtClean="0">
                <a:cs typeface="B Yagut" panose="00000400000000000000" pitchFamily="2" charset="-78"/>
              </a:rPr>
              <a:t>انسان</a:t>
            </a:r>
            <a:r>
              <a:rPr lang="en-US" sz="2800" dirty="0" smtClean="0">
                <a:cs typeface="B Yagut" panose="00000400000000000000" pitchFamily="2" charset="-78"/>
              </a:rPr>
              <a:t> </a:t>
            </a:r>
            <a:r>
              <a:rPr lang="ar-SA" sz="2800" dirty="0">
                <a:cs typeface="B Yagut" panose="00000400000000000000" pitchFamily="2" charset="-78"/>
              </a:rPr>
              <a:t>بر روی جدار خلفی </a:t>
            </a:r>
            <a:r>
              <a:rPr lang="fa-IR" sz="2800" dirty="0" smtClean="0">
                <a:cs typeface="B Yagut" panose="00000400000000000000" pitchFamily="2" charset="-78"/>
              </a:rPr>
              <a:t>شکم</a:t>
            </a:r>
            <a:r>
              <a:rPr lang="en-US" sz="2800" dirty="0" smtClean="0">
                <a:cs typeface="B Yagut" panose="00000400000000000000" pitchFamily="2" charset="-78"/>
              </a:rPr>
              <a:t> </a:t>
            </a:r>
            <a:r>
              <a:rPr lang="ar-SA" sz="2800" dirty="0">
                <a:cs typeface="B Yagut" panose="00000400000000000000" pitchFamily="2" charset="-78"/>
              </a:rPr>
              <a:t>و بیرون از حفره صفاق قرار </a:t>
            </a:r>
            <a:r>
              <a:rPr lang="ar-SA" sz="2800" dirty="0" smtClean="0">
                <a:cs typeface="B Yagut" panose="00000400000000000000" pitchFamily="2" charset="-78"/>
              </a:rPr>
              <a:t>دارند .</a:t>
            </a:r>
            <a:endParaRPr lang="fa-IR" sz="2800" dirty="0" smtClean="0">
              <a:cs typeface="B Yagut" panose="00000400000000000000" pitchFamily="2" charset="-78"/>
            </a:endParaRPr>
          </a:p>
          <a:p>
            <a:pPr marL="0" indent="0" algn="r" rtl="1">
              <a:buNone/>
            </a:pPr>
            <a:r>
              <a:rPr lang="fa-IR" sz="2800" dirty="0">
                <a:cs typeface="B Yagut" panose="00000400000000000000" pitchFamily="2" charset="-78"/>
              </a:rPr>
              <a:t> </a:t>
            </a:r>
            <a:r>
              <a:rPr lang="fa-IR" sz="2800" dirty="0" smtClean="0">
                <a:cs typeface="B Yagut" panose="00000400000000000000" pitchFamily="2" charset="-78"/>
              </a:rPr>
              <a:t>                                                                       </a:t>
            </a:r>
          </a:p>
          <a:p>
            <a:pPr marL="0" indent="0" algn="r" rtl="1">
              <a:buNone/>
            </a:pPr>
            <a:r>
              <a:rPr lang="fa-IR" sz="2800" dirty="0">
                <a:cs typeface="B Yagut" panose="00000400000000000000" pitchFamily="2" charset="-78"/>
              </a:rPr>
              <a:t> </a:t>
            </a:r>
            <a:r>
              <a:rPr lang="fa-IR" sz="2800" dirty="0" smtClean="0">
                <a:cs typeface="B Yagut" panose="00000400000000000000" pitchFamily="2" charset="-78"/>
              </a:rPr>
              <a:t>                                                                   </a:t>
            </a:r>
            <a:endParaRPr lang="en-US" sz="2800" dirty="0" smtClean="0">
              <a:cs typeface="B Yagut" panose="00000400000000000000"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3863181"/>
            <a:ext cx="3012141" cy="1807285"/>
          </a:xfrm>
          <a:prstGeom prst="rect">
            <a:avLst/>
          </a:prstGeom>
        </p:spPr>
      </p:pic>
    </p:spTree>
    <p:extLst>
      <p:ext uri="{BB962C8B-B14F-4D97-AF65-F5344CB8AC3E}">
        <p14:creationId xmlns:p14="http://schemas.microsoft.com/office/powerpoint/2010/main" val="3287616713"/>
      </p:ext>
    </p:extLst>
  </p:cSld>
  <p:clrMapOvr>
    <a:masterClrMapping/>
  </p:clrMapOvr>
  <mc:AlternateContent xmlns:mc="http://schemas.openxmlformats.org/markup-compatibility/2006" xmlns:p14="http://schemas.microsoft.com/office/powerpoint/2010/main">
    <mc:Choice Requires="p14">
      <p:transition spd="slow" p14:dur="2000" advTm="19848"/>
    </mc:Choice>
    <mc:Fallback xmlns="">
      <p:transition spd="slow" advTm="19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latin typeface="+mn-lt"/>
                <a:ea typeface="+mn-ea"/>
                <a:cs typeface="B Yagut" panose="00000400000000000000" pitchFamily="2" charset="-78"/>
              </a:rPr>
              <a:t>مهمترین وظایف کلیه</a:t>
            </a:r>
          </a:p>
        </p:txBody>
      </p:sp>
      <p:sp>
        <p:nvSpPr>
          <p:cNvPr id="3" name="Content Placeholder 2"/>
          <p:cNvSpPr>
            <a:spLocks noGrp="1"/>
          </p:cNvSpPr>
          <p:nvPr>
            <p:ph idx="1"/>
          </p:nvPr>
        </p:nvSpPr>
        <p:spPr/>
        <p:txBody>
          <a:bodyPr>
            <a:normAutofit/>
          </a:bodyPr>
          <a:lstStyle/>
          <a:p>
            <a:pPr algn="r" rtl="1"/>
            <a:r>
              <a:rPr lang="ar-SA" sz="2800" dirty="0">
                <a:cs typeface="B Yagut" panose="00000400000000000000" pitchFamily="2" charset="-78"/>
              </a:rPr>
              <a:t>دفع محصولات زائد متابولیک، مواد </a:t>
            </a:r>
            <a:r>
              <a:rPr lang="ar-SA" sz="2800" dirty="0" smtClean="0">
                <a:cs typeface="B Yagut" panose="00000400000000000000" pitchFamily="2" charset="-78"/>
              </a:rPr>
              <a:t>شیمیا</a:t>
            </a:r>
            <a:r>
              <a:rPr lang="fa-IR" sz="2800" dirty="0">
                <a:cs typeface="B Yagut" panose="00000400000000000000" pitchFamily="2" charset="-78"/>
              </a:rPr>
              <a:t>ئ</a:t>
            </a:r>
            <a:r>
              <a:rPr lang="ar-SA" sz="2800" dirty="0" smtClean="0">
                <a:cs typeface="B Yagut" panose="00000400000000000000" pitchFamily="2" charset="-78"/>
              </a:rPr>
              <a:t>ی </a:t>
            </a:r>
            <a:r>
              <a:rPr lang="ar-SA" sz="2800" dirty="0">
                <a:cs typeface="B Yagut" panose="00000400000000000000" pitchFamily="2" charset="-78"/>
              </a:rPr>
              <a:t>خارجی، داروها و متابولیت‌های </a:t>
            </a:r>
            <a:r>
              <a:rPr lang="ar-SA" sz="2800" dirty="0" smtClean="0">
                <a:cs typeface="B Yagut" panose="00000400000000000000" pitchFamily="2" charset="-78"/>
              </a:rPr>
              <a:t>هورمون‌ها</a:t>
            </a:r>
            <a:endParaRPr lang="fa-IR" sz="2800" dirty="0" smtClean="0">
              <a:cs typeface="B Yagut" panose="00000400000000000000" pitchFamily="2" charset="-78"/>
            </a:endParaRPr>
          </a:p>
          <a:p>
            <a:pPr algn="r" rtl="1"/>
            <a:r>
              <a:rPr lang="ar-SA" sz="2800" dirty="0">
                <a:cs typeface="B Yagut" panose="00000400000000000000" pitchFamily="2" charset="-78"/>
              </a:rPr>
              <a:t>تنظیم تعادل آب و </a:t>
            </a:r>
            <a:r>
              <a:rPr lang="ar-SA" sz="2800" dirty="0" smtClean="0">
                <a:cs typeface="B Yagut" panose="00000400000000000000" pitchFamily="2" charset="-78"/>
              </a:rPr>
              <a:t>الکترولیت‌ها</a:t>
            </a:r>
            <a:endParaRPr lang="fa-IR" sz="2800" dirty="0" smtClean="0">
              <a:cs typeface="B Yagut" panose="00000400000000000000" pitchFamily="2" charset="-78"/>
            </a:endParaRPr>
          </a:p>
          <a:p>
            <a:pPr algn="r" rtl="1"/>
            <a:r>
              <a:rPr lang="ar-SA" sz="2800" dirty="0">
                <a:cs typeface="B Yagut" panose="00000400000000000000" pitchFamily="2" charset="-78"/>
              </a:rPr>
              <a:t>تنظیم فشار </a:t>
            </a:r>
            <a:r>
              <a:rPr lang="ar-SA" sz="2800" dirty="0" smtClean="0">
                <a:cs typeface="B Yagut" panose="00000400000000000000" pitchFamily="2" charset="-78"/>
              </a:rPr>
              <a:t>شریانی</a:t>
            </a:r>
            <a:endParaRPr lang="fa-IR" sz="2800" dirty="0" smtClean="0">
              <a:cs typeface="B Yagut" panose="00000400000000000000" pitchFamily="2" charset="-78"/>
            </a:endParaRPr>
          </a:p>
          <a:p>
            <a:pPr algn="r" rtl="1"/>
            <a:r>
              <a:rPr lang="ar-SA" sz="2800" dirty="0">
                <a:cs typeface="B Yagut" panose="00000400000000000000" pitchFamily="2" charset="-78"/>
              </a:rPr>
              <a:t>تنظیم تعادل اسید و </a:t>
            </a:r>
            <a:r>
              <a:rPr lang="ar-SA" sz="2800" dirty="0" smtClean="0">
                <a:cs typeface="B Yagut" panose="00000400000000000000" pitchFamily="2" charset="-78"/>
              </a:rPr>
              <a:t>باز</a:t>
            </a:r>
            <a:endParaRPr lang="fa-IR" sz="2800" dirty="0" smtClean="0">
              <a:cs typeface="B Yagut" panose="00000400000000000000" pitchFamily="2" charset="-78"/>
            </a:endParaRPr>
          </a:p>
          <a:p>
            <a:pPr algn="r" rtl="1"/>
            <a:r>
              <a:rPr lang="ar-SA" sz="2800" dirty="0" smtClean="0">
                <a:cs typeface="B Yagut" panose="00000400000000000000" pitchFamily="2" charset="-78"/>
              </a:rPr>
              <a:t>تنظیم </a:t>
            </a:r>
            <a:r>
              <a:rPr lang="ar-SA" sz="2800" dirty="0">
                <a:cs typeface="B Yagut" panose="00000400000000000000" pitchFamily="2" charset="-78"/>
              </a:rPr>
              <a:t>تولید گویچه‌های </a:t>
            </a:r>
            <a:r>
              <a:rPr lang="ar-SA" sz="2800" dirty="0" smtClean="0">
                <a:cs typeface="B Yagut" panose="00000400000000000000" pitchFamily="2" charset="-78"/>
              </a:rPr>
              <a:t>سرخ</a:t>
            </a:r>
            <a:endParaRPr lang="fa-IR" sz="2800" dirty="0" smtClean="0">
              <a:cs typeface="B Yagut" panose="00000400000000000000" pitchFamily="2" charset="-78"/>
            </a:endParaRPr>
          </a:p>
          <a:p>
            <a:pPr lvl="0" algn="r" rtl="1"/>
            <a:r>
              <a:rPr lang="ar-SA" sz="2800" dirty="0">
                <a:cs typeface="B Yagut" panose="00000400000000000000" pitchFamily="2" charset="-78"/>
              </a:rPr>
              <a:t>تولید ویتامین دی</a:t>
            </a:r>
            <a:r>
              <a:rPr lang="fa-IR" sz="2800" dirty="0">
                <a:cs typeface="B Yagut" panose="00000400000000000000" pitchFamily="2" charset="-78"/>
              </a:rPr>
              <a:t>۳</a:t>
            </a:r>
            <a:endParaRPr lang="en-US" sz="2800" dirty="0">
              <a:cs typeface="B Yagut" panose="00000400000000000000" pitchFamily="2" charset="-78"/>
            </a:endParaRPr>
          </a:p>
          <a:p>
            <a:pPr algn="r" rtl="1"/>
            <a:r>
              <a:rPr lang="ar-SA" sz="2800" dirty="0">
                <a:cs typeface="B Yagut" panose="00000400000000000000" pitchFamily="2" charset="-78"/>
              </a:rPr>
              <a:t>ساخت گلوکز</a:t>
            </a:r>
            <a:endParaRPr lang="fa-IR" sz="2800" dirty="0">
              <a:cs typeface="B Yagut" panose="00000400000000000000" pitchFamily="2" charset="-78"/>
            </a:endParaRPr>
          </a:p>
          <a:p>
            <a:pPr algn="r" rtl="1"/>
            <a:endParaRPr lang="fa-IR" sz="28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668119"/>
      </p:ext>
    </p:extLst>
  </p:cSld>
  <p:clrMapOvr>
    <a:masterClrMapping/>
  </p:clrMapOvr>
  <mc:AlternateContent xmlns:mc="http://schemas.openxmlformats.org/markup-compatibility/2006" xmlns:p14="http://schemas.microsoft.com/office/powerpoint/2010/main">
    <mc:Choice Requires="p14">
      <p:transition spd="slow" p14:dur="2000" advTm="102482"/>
    </mc:Choice>
    <mc:Fallback xmlns="">
      <p:transition spd="slow" advTm="102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4000" dirty="0">
                <a:cs typeface="B Yagut" panose="00000400000000000000" pitchFamily="2" charset="-78"/>
              </a:rPr>
              <a:t>مشکلات وبیماری های مرتبط با کلیه</a:t>
            </a:r>
            <a:endParaRPr lang="fa-IR" sz="4000" dirty="0">
              <a:cs typeface="B Yagut" panose="00000400000000000000" pitchFamily="2" charset="-78"/>
            </a:endParaRPr>
          </a:p>
        </p:txBody>
      </p:sp>
      <p:sp>
        <p:nvSpPr>
          <p:cNvPr id="3" name="Content Placeholder 2"/>
          <p:cNvSpPr>
            <a:spLocks noGrp="1"/>
          </p:cNvSpPr>
          <p:nvPr>
            <p:ph idx="1"/>
          </p:nvPr>
        </p:nvSpPr>
        <p:spPr>
          <a:xfrm>
            <a:off x="457200" y="1600200"/>
            <a:ext cx="8229600" cy="4953000"/>
          </a:xfrm>
        </p:spPr>
        <p:txBody>
          <a:bodyPr>
            <a:noAutofit/>
          </a:bodyPr>
          <a:lstStyle/>
          <a:p>
            <a:pPr algn="r" rtl="1">
              <a:buFont typeface="Wingdings" panose="05000000000000000000" pitchFamily="2" charset="2"/>
              <a:buChar char="v"/>
            </a:pPr>
            <a:r>
              <a:rPr lang="ar-SA" b="1" dirty="0" smtClean="0">
                <a:cs typeface="B Yagut" panose="00000400000000000000" pitchFamily="2" charset="-78"/>
              </a:rPr>
              <a:t>مشكلات مادرزادي</a:t>
            </a:r>
            <a:endParaRPr lang="fa-IR" dirty="0" smtClean="0">
              <a:cs typeface="B Yagut" panose="00000400000000000000" pitchFamily="2" charset="-78"/>
            </a:endParaRPr>
          </a:p>
          <a:p>
            <a:pPr marL="0" indent="0" algn="r" rtl="1">
              <a:buNone/>
            </a:pPr>
            <a:r>
              <a:rPr lang="fa-IR" sz="2800" dirty="0" smtClean="0">
                <a:cs typeface="B Yagut" panose="00000400000000000000" pitchFamily="2" charset="-78"/>
              </a:rPr>
              <a:t>1- </a:t>
            </a:r>
            <a:r>
              <a:rPr lang="ar-SA" sz="2800" dirty="0" smtClean="0">
                <a:cs typeface="B Yagut" panose="00000400000000000000" pitchFamily="2" charset="-78"/>
              </a:rPr>
              <a:t>خروج </a:t>
            </a:r>
            <a:r>
              <a:rPr lang="ar-SA" sz="2800" dirty="0">
                <a:cs typeface="B Yagut" panose="00000400000000000000" pitchFamily="2" charset="-78"/>
              </a:rPr>
              <a:t>دو حالب از كليه به جاي يك حالب </a:t>
            </a:r>
            <a:r>
              <a:rPr lang="fa-IR" sz="2800" dirty="0" smtClean="0">
                <a:cs typeface="B Yagut" panose="00000400000000000000" pitchFamily="2" charset="-78"/>
              </a:rPr>
              <a:t>:</a:t>
            </a:r>
            <a:r>
              <a:rPr lang="ar-SA" sz="2800" dirty="0" smtClean="0">
                <a:cs typeface="B Yagut" panose="00000400000000000000" pitchFamily="2" charset="-78"/>
              </a:rPr>
              <a:t> </a:t>
            </a:r>
            <a:r>
              <a:rPr lang="fa-IR" sz="2800" dirty="0" smtClean="0">
                <a:cs typeface="B Yagut" panose="00000400000000000000" pitchFamily="2" charset="-78"/>
              </a:rPr>
              <a:t>حالب کوتاهتر با ایجاد رفلاکس ادراری موجب عفونتهای مکرر ادراری می شود .</a:t>
            </a:r>
          </a:p>
          <a:p>
            <a:pPr marL="0" indent="0" algn="r" rtl="1">
              <a:buNone/>
            </a:pPr>
            <a:r>
              <a:rPr lang="fa-IR" sz="2800" dirty="0" smtClean="0">
                <a:cs typeface="B Yagut" panose="00000400000000000000" pitchFamily="2" charset="-78"/>
              </a:rPr>
              <a:t>درمان :جراحی</a:t>
            </a:r>
            <a:endParaRPr lang="en-US" sz="2800" dirty="0">
              <a:cs typeface="B Yagut" panose="00000400000000000000" pitchFamily="2" charset="-78"/>
            </a:endParaRPr>
          </a:p>
          <a:p>
            <a:pPr marL="0" indent="0" algn="r" rtl="1">
              <a:buNone/>
            </a:pPr>
            <a:r>
              <a:rPr lang="fa-IR" sz="2800" dirty="0" smtClean="0">
                <a:cs typeface="B Yagut" panose="00000400000000000000" pitchFamily="2" charset="-78"/>
              </a:rPr>
              <a:t>                                     </a:t>
            </a:r>
            <a:endParaRPr lang="fa-IR" sz="28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2029" y="3718699"/>
            <a:ext cx="2133600" cy="2371725"/>
          </a:xfrm>
          <a:prstGeom prst="rect">
            <a:avLst/>
          </a:prstGeom>
        </p:spPr>
      </p:pic>
    </p:spTree>
    <p:extLst>
      <p:ext uri="{BB962C8B-B14F-4D97-AF65-F5344CB8AC3E}">
        <p14:creationId xmlns:p14="http://schemas.microsoft.com/office/powerpoint/2010/main" val="2751769373"/>
      </p:ext>
    </p:extLst>
  </p:cSld>
  <p:clrMapOvr>
    <a:masterClrMapping/>
  </p:clrMapOvr>
  <mc:AlternateContent xmlns:mc="http://schemas.openxmlformats.org/markup-compatibility/2006" xmlns:p14="http://schemas.microsoft.com/office/powerpoint/2010/main">
    <mc:Choice Requires="p14">
      <p:transition spd="slow" p14:dur="2000" advTm="33037"/>
    </mc:Choice>
    <mc:Fallback xmlns="">
      <p:transition spd="slow" advTm="33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marL="0" indent="0" algn="r" rtl="1">
              <a:buNone/>
            </a:pPr>
            <a:r>
              <a:rPr lang="fa-IR" sz="2800" dirty="0">
                <a:cs typeface="B Yagut" panose="00000400000000000000" pitchFamily="2" charset="-78"/>
              </a:rPr>
              <a:t>2</a:t>
            </a:r>
            <a:r>
              <a:rPr lang="fa-IR" sz="2800" dirty="0" smtClean="0">
                <a:cs typeface="B Yagut" panose="00000400000000000000" pitchFamily="2" charset="-78"/>
              </a:rPr>
              <a:t>-</a:t>
            </a:r>
            <a:r>
              <a:rPr lang="ar-SA" sz="2800" dirty="0" smtClean="0">
                <a:cs typeface="B Yagut" panose="00000400000000000000" pitchFamily="2" charset="-78"/>
              </a:rPr>
              <a:t>كليه </a:t>
            </a:r>
            <a:r>
              <a:rPr lang="ar-SA" sz="2800" dirty="0">
                <a:cs typeface="B Yagut" panose="00000400000000000000" pitchFamily="2" charset="-78"/>
              </a:rPr>
              <a:t>نعل اسبي</a:t>
            </a:r>
            <a:r>
              <a:rPr lang="fa-IR" sz="2800" dirty="0">
                <a:cs typeface="B Yagut" panose="00000400000000000000" pitchFamily="2" charset="-78"/>
              </a:rPr>
              <a:t>:</a:t>
            </a:r>
            <a:r>
              <a:rPr lang="ar-SA" sz="2800" dirty="0">
                <a:cs typeface="B Yagut" panose="00000400000000000000" pitchFamily="2" charset="-78"/>
              </a:rPr>
              <a:t> وقتي دو كليه </a:t>
            </a:r>
            <a:r>
              <a:rPr lang="ar-SA" sz="2800" dirty="0" smtClean="0">
                <a:cs typeface="B Yagut" panose="00000400000000000000" pitchFamily="2" charset="-78"/>
              </a:rPr>
              <a:t>به </a:t>
            </a:r>
            <a:r>
              <a:rPr lang="ar-SA" sz="2800" dirty="0">
                <a:cs typeface="B Yagut" panose="00000400000000000000" pitchFamily="2" charset="-78"/>
              </a:rPr>
              <a:t>هم متصل شده و نمايي شبيه به نعل اسب ايجاد مي‌كنند</a:t>
            </a:r>
            <a:r>
              <a:rPr lang="ar-SA" sz="2800" dirty="0" smtClean="0">
                <a:cs typeface="B Yagut" panose="00000400000000000000" pitchFamily="2" charset="-78"/>
              </a:rPr>
              <a:t>. </a:t>
            </a:r>
            <a:endParaRPr lang="fa-IR" sz="2800" dirty="0" smtClean="0">
              <a:cs typeface="B Yagut" panose="00000400000000000000" pitchFamily="2" charset="-78"/>
            </a:endParaRPr>
          </a:p>
          <a:p>
            <a:pPr marL="0" indent="0" algn="r" rtl="1">
              <a:buNone/>
            </a:pPr>
            <a:r>
              <a:rPr lang="ar-SA" sz="2800" dirty="0" smtClean="0">
                <a:cs typeface="B Yagut" panose="00000400000000000000" pitchFamily="2" charset="-78"/>
              </a:rPr>
              <a:t>اين </a:t>
            </a:r>
            <a:r>
              <a:rPr lang="ar-SA" sz="2800" dirty="0">
                <a:cs typeface="B Yagut" panose="00000400000000000000" pitchFamily="2" charset="-78"/>
              </a:rPr>
              <a:t>حالت از هر 500 نوزاد در يكي پيدا مي شود. </a:t>
            </a:r>
            <a:r>
              <a:rPr lang="fa-IR" sz="2800" dirty="0" smtClean="0">
                <a:cs typeface="B Yagut" panose="00000400000000000000" pitchFamily="2" charset="-78"/>
              </a:rPr>
              <a:t> اغلب علامتی ندارند ولی شیوع عفونت ادراری و سنگ کلیه در این بیماران بیشتر است </a:t>
            </a:r>
            <a:endParaRPr lang="en-US" sz="2800" dirty="0">
              <a:cs typeface="B Yagut" panose="00000400000000000000" pitchFamily="2" charset="-78"/>
            </a:endParaRPr>
          </a:p>
          <a:p>
            <a:pPr algn="r" rtl="1"/>
            <a:endParaRPr lang="fa-IR"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613" y="3352800"/>
            <a:ext cx="281939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5036293"/>
      </p:ext>
    </p:extLst>
  </p:cSld>
  <p:clrMapOvr>
    <a:masterClrMapping/>
  </p:clrMapOvr>
  <mc:AlternateContent xmlns:mc="http://schemas.openxmlformats.org/markup-compatibility/2006" xmlns:p14="http://schemas.microsoft.com/office/powerpoint/2010/main">
    <mc:Choice Requires="p14">
      <p:transition spd="slow" p14:dur="2000" advTm="26477"/>
    </mc:Choice>
    <mc:Fallback xmlns="">
      <p:transition spd="slow" advTm="26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اصفهان</_x062f__x0627__x0646__x0634__x06af__x0627__x0647_>
    <_x0646__x0648__x0639__x0020__x062d__x06cc__x0637__x0647_ xmlns="12fdc5dc-769e-4543-b10d-fbea3dac4417">بيماري‌هاي غيرواگير</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5NN7CDR5NKU2-831-871</_dlc_DocId>
    <_dlc_DocIdUrl xmlns="1047730d-92e1-4018-9084-d932fd3a7f58">
      <Url>http://www.health.gov.ir/hnd/_layouts/DocIdRedir.aspx?ID=5NN7CDR5NKU2-831-871</Url>
      <Description>5NN7CDR5NKU2-831-871</Description>
    </_dlc_DocIdUrl>
  </documentManagement>
</p:properties>
</file>

<file path=customXml/itemProps1.xml><?xml version="1.0" encoding="utf-8"?>
<ds:datastoreItem xmlns:ds="http://schemas.openxmlformats.org/officeDocument/2006/customXml" ds:itemID="{9B308B04-3E34-4208-89B1-E696E8DE4423}"/>
</file>

<file path=customXml/itemProps2.xml><?xml version="1.0" encoding="utf-8"?>
<ds:datastoreItem xmlns:ds="http://schemas.openxmlformats.org/officeDocument/2006/customXml" ds:itemID="{5491A11B-2D09-4ECF-9FEA-DCFA719F95F7}"/>
</file>

<file path=customXml/itemProps3.xml><?xml version="1.0" encoding="utf-8"?>
<ds:datastoreItem xmlns:ds="http://schemas.openxmlformats.org/officeDocument/2006/customXml" ds:itemID="{CDF2EF1F-9EB3-4F91-A1D2-70C0A7CD889F}"/>
</file>

<file path=customXml/itemProps4.xml><?xml version="1.0" encoding="utf-8"?>
<ds:datastoreItem xmlns:ds="http://schemas.openxmlformats.org/officeDocument/2006/customXml" ds:itemID="{A325E91C-5B9C-4150-A9BC-88A0E972D901}"/>
</file>

<file path=docProps/app.xml><?xml version="1.0" encoding="utf-8"?>
<Properties xmlns="http://schemas.openxmlformats.org/officeDocument/2006/extended-properties" xmlns:vt="http://schemas.openxmlformats.org/officeDocument/2006/docPropsVTypes">
  <TotalTime>1174</TotalTime>
  <Words>1778</Words>
  <Application>Microsoft Office PowerPoint</Application>
  <PresentationFormat>On-screen Show (4:3)</PresentationFormat>
  <Paragraphs>237</Paragraphs>
  <Slides>37</Slides>
  <Notes>3</Notes>
  <HiddenSlides>0</HiddenSlides>
  <MMClips>36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 Yagut</vt:lpstr>
      <vt:lpstr>Calibri</vt:lpstr>
      <vt:lpstr>Times New Roman</vt:lpstr>
      <vt:lpstr>Wingdings</vt:lpstr>
      <vt:lpstr>Yagut</vt:lpstr>
      <vt:lpstr>Office Theme</vt:lpstr>
      <vt:lpstr> آشنائی با بیماریهای کلیوی   بیماریهای غیر واگیر</vt:lpstr>
      <vt:lpstr>مشخصات سند</vt:lpstr>
      <vt:lpstr>اهداف آموزشی </vt:lpstr>
      <vt:lpstr>فهرست عناوین </vt:lpstr>
      <vt:lpstr>مقدمه</vt:lpstr>
      <vt:lpstr>مفاهیم </vt:lpstr>
      <vt:lpstr>مهمترین وظایف کلیه</vt:lpstr>
      <vt:lpstr>مشکلات وبیماری های مرتبط با کلیه</vt:lpstr>
      <vt:lpstr>PowerPoint Presentation</vt:lpstr>
      <vt:lpstr>PowerPoint Presentation</vt:lpstr>
      <vt:lpstr>PowerPoint Presentation</vt:lpstr>
      <vt:lpstr>PowerPoint Presentation</vt:lpstr>
      <vt:lpstr>PowerPoint Presentation</vt:lpstr>
      <vt:lpstr>تظاهرات بالینی عفونت دستگاه  ادراري </vt:lpstr>
      <vt:lpstr> تظاهرات بالینی دستگاه ادراري  </vt:lpstr>
      <vt:lpstr> تشخیص و درمان </vt:lpstr>
      <vt:lpstr>PowerPoint Presentation</vt:lpstr>
      <vt:lpstr>PowerPoint Presentation</vt:lpstr>
      <vt:lpstr>PowerPoint Presentation</vt:lpstr>
      <vt:lpstr>PowerPoint Presentation</vt:lpstr>
      <vt:lpstr>PowerPoint Presentation</vt:lpstr>
      <vt:lpstr>علائم نارسایی مزمن کلیه </vt:lpstr>
      <vt:lpstr>علل نارسایی مزمن کلیه </vt:lpstr>
      <vt:lpstr>  عوارض نارسایی مزمن کلیه  </vt:lpstr>
      <vt:lpstr> عوارض نارسایی مزمن کلیه </vt:lpstr>
      <vt:lpstr>  نشانه های هشدار دهنده بیماری های كلیوی و دستگاه ادراری  </vt:lpstr>
      <vt:lpstr>روشهای تشخیص بیماریهای کلیه </vt:lpstr>
      <vt:lpstr>  افراد در معرض خطربیماریهای کلیه  </vt:lpstr>
      <vt:lpstr>PowerPoint Presentation</vt:lpstr>
      <vt:lpstr>   اقدامات حفاظتی در پیشگیری از بیماریهای کلیه   </vt:lpstr>
      <vt:lpstr>PowerPoint Presentation</vt:lpstr>
      <vt:lpstr>شرح وظایف بهورز در برنامه کشوری  بیماری مزمن کلیه</vt:lpstr>
      <vt:lpstr>خلاصه و نتیجه گیری</vt:lpstr>
      <vt:lpstr>پرسش و تمرین</vt:lpstr>
      <vt:lpstr>پرسش و تمرین </vt:lpstr>
      <vt:lpstr>فهرست منابع</vt:lpstr>
      <vt:lpstr>لطفاً نظرات و پیشنهادات خود پیرامون این بسته آموزشی را به آدرس زیر ارسال کنید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Novin Pendar</dc:creator>
  <cp:lastModifiedBy>S.Ansaripour</cp:lastModifiedBy>
  <cp:revision>109</cp:revision>
  <dcterms:created xsi:type="dcterms:W3CDTF">2006-08-16T00:00:00Z</dcterms:created>
  <dcterms:modified xsi:type="dcterms:W3CDTF">2020-06-30T03:16:26Z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a7d1b6e3-0106-4077-90cc-103e2685d27b</vt:lpwstr>
  </property>
</Properties>
</file>